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sldIdLst>
    <p:sldId id="256" r:id="rId4"/>
    <p:sldId id="279" r:id="rId5"/>
    <p:sldId id="258" r:id="rId6"/>
    <p:sldId id="257" r:id="rId7"/>
    <p:sldId id="259" r:id="rId8"/>
    <p:sldId id="260" r:id="rId9"/>
    <p:sldId id="261" r:id="rId10"/>
    <p:sldId id="262" r:id="rId11"/>
    <p:sldId id="265" r:id="rId12"/>
    <p:sldId id="267" r:id="rId13"/>
    <p:sldId id="269" r:id="rId14"/>
    <p:sldId id="272" r:id="rId15"/>
    <p:sldId id="274" r:id="rId16"/>
    <p:sldId id="273" r:id="rId17"/>
    <p:sldId id="275" r:id="rId18"/>
    <p:sldId id="276" r:id="rId19"/>
    <p:sldId id="278"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A6C"/>
    <a:srgbClr val="F1A400"/>
    <a:srgbClr val="DAE3F3"/>
    <a:srgbClr val="FFCD5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8848B-C324-4A32-A43B-1ACE0C48CB53}" v="1" dt="2023-08-17T11:08:36.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Jakavonienė" userId="60de5d2f-4db2-4d22-a12a-7dcc08f392ca" providerId="ADAL" clId="{A2E8848B-C324-4A32-A43B-1ACE0C48CB53}"/>
    <pc:docChg chg="modSld">
      <pc:chgData name="Kristina Jakavonienė" userId="60de5d2f-4db2-4d22-a12a-7dcc08f392ca" providerId="ADAL" clId="{A2E8848B-C324-4A32-A43B-1ACE0C48CB53}" dt="2023-08-17T11:08:36.224" v="0" actId="1076"/>
      <pc:docMkLst>
        <pc:docMk/>
      </pc:docMkLst>
      <pc:sldChg chg="modSp mod">
        <pc:chgData name="Kristina Jakavonienė" userId="60de5d2f-4db2-4d22-a12a-7dcc08f392ca" providerId="ADAL" clId="{A2E8848B-C324-4A32-A43B-1ACE0C48CB53}" dt="2023-08-17T11:08:36.224" v="0" actId="1076"/>
        <pc:sldMkLst>
          <pc:docMk/>
          <pc:sldMk cId="4231607654" sldId="279"/>
        </pc:sldMkLst>
        <pc:picChg chg="mod">
          <ac:chgData name="Kristina Jakavonienė" userId="60de5d2f-4db2-4d22-a12a-7dcc08f392ca" providerId="ADAL" clId="{A2E8848B-C324-4A32-A43B-1ACE0C48CB53}" dt="2023-08-17T11:08:36.224" v="0" actId="1076"/>
          <ac:picMkLst>
            <pc:docMk/>
            <pc:sldMk cId="4231607654" sldId="279"/>
            <ac:picMk id="82" creationId="{DB8DA524-56A9-48F4-029D-11E43FC0DA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2E6CA-3C11-438E-8C73-F726DFAEFFE7}" type="datetimeFigureOut">
              <a:rPr lang="lt-LT" smtClean="0"/>
              <a:t>2023-08-17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D03F0-A6A5-4A8E-B049-5DAB97DCD4DB}" type="slidenum">
              <a:rPr lang="lt-LT" smtClean="0"/>
              <a:t>‹#›</a:t>
            </a:fld>
            <a:endParaRPr lang="lt-LT"/>
          </a:p>
        </p:txBody>
      </p:sp>
    </p:spTree>
    <p:extLst>
      <p:ext uri="{BB962C8B-B14F-4D97-AF65-F5344CB8AC3E}">
        <p14:creationId xmlns:p14="http://schemas.microsoft.com/office/powerpoint/2010/main" val="266344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7</a:t>
            </a:fld>
            <a:endParaRPr lang="lt-LT"/>
          </a:p>
        </p:txBody>
      </p:sp>
    </p:spTree>
    <p:extLst>
      <p:ext uri="{BB962C8B-B14F-4D97-AF65-F5344CB8AC3E}">
        <p14:creationId xmlns:p14="http://schemas.microsoft.com/office/powerpoint/2010/main" val="257631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16</a:t>
            </a:fld>
            <a:endParaRPr lang="lt-LT"/>
          </a:p>
        </p:txBody>
      </p:sp>
    </p:spTree>
    <p:extLst>
      <p:ext uri="{BB962C8B-B14F-4D97-AF65-F5344CB8AC3E}">
        <p14:creationId xmlns:p14="http://schemas.microsoft.com/office/powerpoint/2010/main" val="1071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8</a:t>
            </a:fld>
            <a:endParaRPr lang="lt-LT"/>
          </a:p>
        </p:txBody>
      </p:sp>
    </p:spTree>
    <p:extLst>
      <p:ext uri="{BB962C8B-B14F-4D97-AF65-F5344CB8AC3E}">
        <p14:creationId xmlns:p14="http://schemas.microsoft.com/office/powerpoint/2010/main" val="200259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9</a:t>
            </a:fld>
            <a:endParaRPr lang="lt-LT"/>
          </a:p>
        </p:txBody>
      </p:sp>
    </p:spTree>
    <p:extLst>
      <p:ext uri="{BB962C8B-B14F-4D97-AF65-F5344CB8AC3E}">
        <p14:creationId xmlns:p14="http://schemas.microsoft.com/office/powerpoint/2010/main" val="343628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10</a:t>
            </a:fld>
            <a:endParaRPr lang="lt-LT"/>
          </a:p>
        </p:txBody>
      </p:sp>
    </p:spTree>
    <p:extLst>
      <p:ext uri="{BB962C8B-B14F-4D97-AF65-F5344CB8AC3E}">
        <p14:creationId xmlns:p14="http://schemas.microsoft.com/office/powerpoint/2010/main" val="346752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11</a:t>
            </a:fld>
            <a:endParaRPr lang="lt-LT"/>
          </a:p>
        </p:txBody>
      </p:sp>
    </p:spTree>
    <p:extLst>
      <p:ext uri="{BB962C8B-B14F-4D97-AF65-F5344CB8AC3E}">
        <p14:creationId xmlns:p14="http://schemas.microsoft.com/office/powerpoint/2010/main" val="340000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12</a:t>
            </a:fld>
            <a:endParaRPr lang="lt-LT"/>
          </a:p>
        </p:txBody>
      </p:sp>
    </p:spTree>
    <p:extLst>
      <p:ext uri="{BB962C8B-B14F-4D97-AF65-F5344CB8AC3E}">
        <p14:creationId xmlns:p14="http://schemas.microsoft.com/office/powerpoint/2010/main" val="112802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13</a:t>
            </a:fld>
            <a:endParaRPr lang="lt-LT"/>
          </a:p>
        </p:txBody>
      </p:sp>
    </p:spTree>
    <p:extLst>
      <p:ext uri="{BB962C8B-B14F-4D97-AF65-F5344CB8AC3E}">
        <p14:creationId xmlns:p14="http://schemas.microsoft.com/office/powerpoint/2010/main" val="239412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14</a:t>
            </a:fld>
            <a:endParaRPr lang="lt-LT"/>
          </a:p>
        </p:txBody>
      </p:sp>
    </p:spTree>
    <p:extLst>
      <p:ext uri="{BB962C8B-B14F-4D97-AF65-F5344CB8AC3E}">
        <p14:creationId xmlns:p14="http://schemas.microsoft.com/office/powerpoint/2010/main" val="290531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263D03F0-A6A5-4A8E-B049-5DAB97DCD4DB}" type="slidenum">
              <a:rPr lang="lt-LT" smtClean="0"/>
              <a:t>15</a:t>
            </a:fld>
            <a:endParaRPr lang="lt-LT"/>
          </a:p>
        </p:txBody>
      </p:sp>
    </p:spTree>
    <p:extLst>
      <p:ext uri="{BB962C8B-B14F-4D97-AF65-F5344CB8AC3E}">
        <p14:creationId xmlns:p14="http://schemas.microsoft.com/office/powerpoint/2010/main" val="423490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74A69ED-42F3-8C3F-5CBA-B5EAAAA4637A}"/>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CBB5DBDE-1245-5387-0E6E-9DB782DA9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4070C48F-624A-3AAD-94F3-FA58739E0032}"/>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5" name="Poraštės vietos rezervavimo ženklas 4">
            <a:extLst>
              <a:ext uri="{FF2B5EF4-FFF2-40B4-BE49-F238E27FC236}">
                <a16:creationId xmlns:a16="http://schemas.microsoft.com/office/drawing/2014/main" id="{EF0D46FC-4B48-7283-AFA6-BE6C4EC406B6}"/>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4651ED24-813F-8F84-B696-CA838591C23C}"/>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422168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FD296C-26D2-05F8-2A14-5EDAA5AA41B9}"/>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2CA52D4D-BAA0-B3C6-D014-C5BD59A69AE1}"/>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259DC87-3836-3C11-8BFD-0A0252053C6E}"/>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5" name="Poraštės vietos rezervavimo ženklas 4">
            <a:extLst>
              <a:ext uri="{FF2B5EF4-FFF2-40B4-BE49-F238E27FC236}">
                <a16:creationId xmlns:a16="http://schemas.microsoft.com/office/drawing/2014/main" id="{E1276DB3-295D-BD1E-52E8-B8011DC9D22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216E755-B032-C9B0-4BD8-52FC79ABCB32}"/>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199357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DEF1199E-ED85-60A8-4691-136E9490FE20}"/>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68FDD196-4A75-FA21-854C-26ED93CF2CD1}"/>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5B43170E-D0E0-C7B1-958A-EB1C728668E3}"/>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5" name="Poraštės vietos rezervavimo ženklas 4">
            <a:extLst>
              <a:ext uri="{FF2B5EF4-FFF2-40B4-BE49-F238E27FC236}">
                <a16:creationId xmlns:a16="http://schemas.microsoft.com/office/drawing/2014/main" id="{AA997760-B5CF-C1DC-647F-C9FDE102F39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437D02B-A3DB-2C1B-7FA2-2C044F784F3E}"/>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36194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85F5F9-538B-B499-74B2-01EDB3E990F1}"/>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39B2B570-1154-D983-BF4C-F5CCF7E37095}"/>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08351C12-6EE1-4B15-E715-7F6893AC608A}"/>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5" name="Poraštės vietos rezervavimo ženklas 4">
            <a:extLst>
              <a:ext uri="{FF2B5EF4-FFF2-40B4-BE49-F238E27FC236}">
                <a16:creationId xmlns:a16="http://schemas.microsoft.com/office/drawing/2014/main" id="{D5408CA0-DBF5-E051-29EF-0E77EEDE275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5DCA0D1-A6CA-8AA3-46CB-2961B839B733}"/>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14257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53389F-14B1-8BE8-30A8-EA16F1E94F23}"/>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874247A6-3261-3583-C916-A1E323C6C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CA426102-AC62-6EC0-EA22-23A4C270CC66}"/>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5" name="Poraštės vietos rezervavimo ženklas 4">
            <a:extLst>
              <a:ext uri="{FF2B5EF4-FFF2-40B4-BE49-F238E27FC236}">
                <a16:creationId xmlns:a16="http://schemas.microsoft.com/office/drawing/2014/main" id="{6E9F57BC-B4BD-51C7-B83C-A02E476DE09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07AA9F28-C266-A2BE-3620-AB0710B6F063}"/>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221396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64E5EC3-83C0-ED44-4D33-E700B62F6A69}"/>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4ED0C514-D059-D438-49FE-3E0D62E7D2F5}"/>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558E206C-D115-D168-8A73-4B60DB5F77FE}"/>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6DE3AA-8021-B8F4-52CE-688F2CAA5D52}"/>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6" name="Poraštės vietos rezervavimo ženklas 5">
            <a:extLst>
              <a:ext uri="{FF2B5EF4-FFF2-40B4-BE49-F238E27FC236}">
                <a16:creationId xmlns:a16="http://schemas.microsoft.com/office/drawing/2014/main" id="{5914A073-E7A6-94BD-6496-444EB4787D1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6E04CBF7-26AC-C898-0893-E5DD07CE2402}"/>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77140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005D68-78B0-64C6-724B-D552ED8E387E}"/>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EC511870-069D-95FD-0A8B-554D61544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7FA5853B-3F8E-4C47-F9E8-A42EAA48BA35}"/>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3FE52168-130A-1BF3-F04F-F5F606FCC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376BCB72-C7E6-3044-329D-F5CEEC3FEA68}"/>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6ED3E929-78BA-E969-3A69-220EC84A6376}"/>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8" name="Poraštės vietos rezervavimo ženklas 7">
            <a:extLst>
              <a:ext uri="{FF2B5EF4-FFF2-40B4-BE49-F238E27FC236}">
                <a16:creationId xmlns:a16="http://schemas.microsoft.com/office/drawing/2014/main" id="{61DA858D-77B0-BE38-4534-FD8FB75E02C3}"/>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001E0386-0079-BB93-A47C-85B9A0E5F179}"/>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166307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6F16D90-A6EC-3D35-79EA-BD3B13153C92}"/>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C563223F-0F9F-963E-C96C-F7F71D9641ED}"/>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4" name="Poraštės vietos rezervavimo ženklas 3">
            <a:extLst>
              <a:ext uri="{FF2B5EF4-FFF2-40B4-BE49-F238E27FC236}">
                <a16:creationId xmlns:a16="http://schemas.microsoft.com/office/drawing/2014/main" id="{A17C6CD3-98C7-8692-41F7-9075A091C3D3}"/>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D36488A0-BC22-9AFF-0BA8-50588572DC64}"/>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203320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74FB163-D28C-6437-B538-F9ABE1CA1C7A}"/>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3" name="Poraštės vietos rezervavimo ženklas 2">
            <a:extLst>
              <a:ext uri="{FF2B5EF4-FFF2-40B4-BE49-F238E27FC236}">
                <a16:creationId xmlns:a16="http://schemas.microsoft.com/office/drawing/2014/main" id="{167D5B12-DD87-96A7-36CF-00D7B6A0B4FD}"/>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AD440696-3C88-CF09-22EE-44BD8F234B9C}"/>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251947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FB0DA75-51D3-B7C8-D1E6-10555329CF1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FEC01766-1D3E-26AE-1ED2-FD9AB0886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C2837779-24EB-E99C-4E20-DB553F542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878E4336-7209-C7C4-F054-61383EAC1DF7}"/>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6" name="Poraštės vietos rezervavimo ženklas 5">
            <a:extLst>
              <a:ext uri="{FF2B5EF4-FFF2-40B4-BE49-F238E27FC236}">
                <a16:creationId xmlns:a16="http://schemas.microsoft.com/office/drawing/2014/main" id="{025E6EBD-CAF9-30C9-F596-5F163A43D7C5}"/>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55F63536-E0AF-B35B-96A8-7607860D1F21}"/>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309661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9C5B70-088E-C506-4C15-188BB7BBE65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68A8C843-BA2C-FD2B-8AEE-07125CFCC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F0D6CA47-24A7-3870-B814-51A9ADBB7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B3A9DE57-52F5-53F3-8702-BC42233B4530}"/>
              </a:ext>
            </a:extLst>
          </p:cNvPr>
          <p:cNvSpPr>
            <a:spLocks noGrp="1"/>
          </p:cNvSpPr>
          <p:nvPr>
            <p:ph type="dt" sz="half" idx="10"/>
          </p:nvPr>
        </p:nvSpPr>
        <p:spPr/>
        <p:txBody>
          <a:bodyPr/>
          <a:lstStyle/>
          <a:p>
            <a:fld id="{DCC023FE-B1AF-459E-BD26-F7DEC420D01F}" type="datetimeFigureOut">
              <a:rPr lang="lt-LT" smtClean="0"/>
              <a:t>2023-08-17</a:t>
            </a:fld>
            <a:endParaRPr lang="lt-LT"/>
          </a:p>
        </p:txBody>
      </p:sp>
      <p:sp>
        <p:nvSpPr>
          <p:cNvPr id="6" name="Poraštės vietos rezervavimo ženklas 5">
            <a:extLst>
              <a:ext uri="{FF2B5EF4-FFF2-40B4-BE49-F238E27FC236}">
                <a16:creationId xmlns:a16="http://schemas.microsoft.com/office/drawing/2014/main" id="{334CEA98-B1C2-E66D-6DF0-59B7229E6499}"/>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39CC9923-2430-45EF-66D7-538A28994DF5}"/>
              </a:ext>
            </a:extLst>
          </p:cNvPr>
          <p:cNvSpPr>
            <a:spLocks noGrp="1"/>
          </p:cNvSpPr>
          <p:nvPr>
            <p:ph type="sldNum" sz="quarter" idx="12"/>
          </p:nvPr>
        </p:nvSpPr>
        <p:spPr/>
        <p:txBody>
          <a:bodyPr/>
          <a:lstStyle/>
          <a:p>
            <a:fld id="{114FD86C-3265-4C20-A123-6F5248FB05DA}" type="slidenum">
              <a:rPr lang="lt-LT" smtClean="0"/>
              <a:t>‹#›</a:t>
            </a:fld>
            <a:endParaRPr lang="lt-LT"/>
          </a:p>
        </p:txBody>
      </p:sp>
    </p:spTree>
    <p:extLst>
      <p:ext uri="{BB962C8B-B14F-4D97-AF65-F5344CB8AC3E}">
        <p14:creationId xmlns:p14="http://schemas.microsoft.com/office/powerpoint/2010/main" val="84980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5B5BA943-814A-308D-E208-80A94C0F87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C3FE4152-0D9E-0CA5-2F7A-F3ECE648A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019C17E-3454-1C53-41B7-FEF8061DE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023FE-B1AF-459E-BD26-F7DEC420D01F}" type="datetimeFigureOut">
              <a:rPr lang="lt-LT" smtClean="0"/>
              <a:t>2023-08-17</a:t>
            </a:fld>
            <a:endParaRPr lang="lt-LT"/>
          </a:p>
        </p:txBody>
      </p:sp>
      <p:sp>
        <p:nvSpPr>
          <p:cNvPr id="5" name="Poraštės vietos rezervavimo ženklas 4">
            <a:extLst>
              <a:ext uri="{FF2B5EF4-FFF2-40B4-BE49-F238E27FC236}">
                <a16:creationId xmlns:a16="http://schemas.microsoft.com/office/drawing/2014/main" id="{2B90AEDC-84B8-7AAD-1B6B-89401AB83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68EB4991-7571-4BE1-5FF8-CEC37502D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FD86C-3265-4C20-A123-6F5248FB05DA}" type="slidenum">
              <a:rPr lang="lt-LT" smtClean="0"/>
              <a:t>‹#›</a:t>
            </a:fld>
            <a:endParaRPr lang="lt-LT"/>
          </a:p>
        </p:txBody>
      </p:sp>
    </p:spTree>
    <p:extLst>
      <p:ext uri="{BB962C8B-B14F-4D97-AF65-F5344CB8AC3E}">
        <p14:creationId xmlns:p14="http://schemas.microsoft.com/office/powerpoint/2010/main" val="342542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C3E31B38-FCB4-2F50-C94E-3B9598393575}"/>
              </a:ext>
            </a:extLst>
          </p:cNvPr>
          <p:cNvSpPr/>
          <p:nvPr/>
        </p:nvSpPr>
        <p:spPr>
          <a:xfrm>
            <a:off x="1229360" y="1406326"/>
            <a:ext cx="9977120" cy="4405895"/>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Box 5">
            <a:extLst>
              <a:ext uri="{FF2B5EF4-FFF2-40B4-BE49-F238E27FC236}">
                <a16:creationId xmlns:a16="http://schemas.microsoft.com/office/drawing/2014/main" id="{64F89EE6-45F6-76F6-D8FF-B46040B0C76F}"/>
              </a:ext>
            </a:extLst>
          </p:cNvPr>
          <p:cNvSpPr txBox="1"/>
          <p:nvPr/>
        </p:nvSpPr>
        <p:spPr>
          <a:xfrm>
            <a:off x="2213478" y="2806345"/>
            <a:ext cx="8008883" cy="1938992"/>
          </a:xfrm>
          <a:prstGeom prst="rect">
            <a:avLst/>
          </a:prstGeom>
          <a:noFill/>
        </p:spPr>
        <p:txBody>
          <a:bodyPr wrap="square" rtlCol="0">
            <a:spAutoFit/>
          </a:bodyPr>
          <a:lstStyle/>
          <a:p>
            <a:pPr algn="ctr"/>
            <a:r>
              <a:rPr lang="pt-BR" sz="4000" b="1" cap="all">
                <a:solidFill>
                  <a:prstClr val="white"/>
                </a:solidFill>
                <a:latin typeface="Calibri" panose="020F0502020204030204"/>
                <a:ea typeface="Cambria" panose="02040503050406030204" pitchFamily="18" charset="0"/>
              </a:rPr>
              <a:t>Marijampolės regiono atliekų prevencijos ir tvarkymo </a:t>
            </a:r>
            <a:br>
              <a:rPr lang="lt-LT" sz="4000" b="1" cap="all">
                <a:solidFill>
                  <a:prstClr val="white"/>
                </a:solidFill>
                <a:latin typeface="Calibri" panose="020F0502020204030204"/>
                <a:ea typeface="Cambria" panose="02040503050406030204" pitchFamily="18" charset="0"/>
              </a:rPr>
            </a:br>
            <a:r>
              <a:rPr lang="pt-BR" sz="4000" b="1" cap="all">
                <a:solidFill>
                  <a:prstClr val="white"/>
                </a:solidFill>
                <a:latin typeface="Calibri" panose="020F0502020204030204"/>
                <a:ea typeface="Cambria" panose="02040503050406030204" pitchFamily="18" charset="0"/>
              </a:rPr>
              <a:t>2021–2027 m</a:t>
            </a:r>
            <a:r>
              <a:rPr lang="lt-LT" sz="4000" b="1" cap="all">
                <a:solidFill>
                  <a:prstClr val="white"/>
                </a:solidFill>
                <a:latin typeface="Calibri" panose="020F0502020204030204"/>
                <a:ea typeface="Cambria" panose="02040503050406030204" pitchFamily="18" charset="0"/>
              </a:rPr>
              <a:t>.</a:t>
            </a:r>
            <a:r>
              <a:rPr lang="pt-BR" sz="4000" b="1" cap="all">
                <a:solidFill>
                  <a:prstClr val="white"/>
                </a:solidFill>
                <a:latin typeface="Calibri" panose="020F0502020204030204"/>
                <a:ea typeface="Cambria" panose="02040503050406030204" pitchFamily="18" charset="0"/>
              </a:rPr>
              <a:t> planas</a:t>
            </a:r>
            <a:endParaRPr lang="lt-LT" sz="4000"/>
          </a:p>
        </p:txBody>
      </p:sp>
      <p:sp>
        <p:nvSpPr>
          <p:cNvPr id="7" name="Rectangle 4">
            <a:extLst>
              <a:ext uri="{FF2B5EF4-FFF2-40B4-BE49-F238E27FC236}">
                <a16:creationId xmlns:a16="http://schemas.microsoft.com/office/drawing/2014/main" id="{A9065EC9-B1DA-7C18-D4A4-98A768FFE23D}"/>
              </a:ext>
            </a:extLst>
          </p:cNvPr>
          <p:cNvSpPr/>
          <p:nvPr/>
        </p:nvSpPr>
        <p:spPr>
          <a:xfrm>
            <a:off x="1229361" y="1406326"/>
            <a:ext cx="9977120" cy="109728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9">
            <a:extLst>
              <a:ext uri="{FF2B5EF4-FFF2-40B4-BE49-F238E27FC236}">
                <a16:creationId xmlns:a16="http://schemas.microsoft.com/office/drawing/2014/main" id="{27699D09-EC40-86E4-5CB6-E27C1540E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137" y="1739461"/>
            <a:ext cx="1163582" cy="499704"/>
          </a:xfrm>
          <a:prstGeom prst="rect">
            <a:avLst/>
          </a:prstGeom>
        </p:spPr>
      </p:pic>
      <p:pic>
        <p:nvPicPr>
          <p:cNvPr id="9" name="Picture 10">
            <a:extLst>
              <a:ext uri="{FF2B5EF4-FFF2-40B4-BE49-F238E27FC236}">
                <a16:creationId xmlns:a16="http://schemas.microsoft.com/office/drawing/2014/main" id="{76EFE889-BF49-1854-E873-68DE274EB0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8909" y="1616096"/>
            <a:ext cx="622304" cy="746434"/>
          </a:xfrm>
          <a:prstGeom prst="rect">
            <a:avLst/>
          </a:prstGeom>
          <a:noFill/>
        </p:spPr>
      </p:pic>
      <p:sp>
        <p:nvSpPr>
          <p:cNvPr id="11" name="TextBox 10">
            <a:extLst>
              <a:ext uri="{FF2B5EF4-FFF2-40B4-BE49-F238E27FC236}">
                <a16:creationId xmlns:a16="http://schemas.microsoft.com/office/drawing/2014/main" id="{C00E7651-0551-EF1F-E6BB-040A8E303713}"/>
              </a:ext>
            </a:extLst>
          </p:cNvPr>
          <p:cNvSpPr txBox="1"/>
          <p:nvPr/>
        </p:nvSpPr>
        <p:spPr>
          <a:xfrm>
            <a:off x="4586541" y="5267008"/>
            <a:ext cx="30157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ea typeface="MS PGothic" panose="020B0600070205080204" pitchFamily="34" charset="-128"/>
                <a:cs typeface="+mn-cs"/>
              </a:rPr>
              <a:t>2023</a:t>
            </a:r>
          </a:p>
        </p:txBody>
      </p:sp>
      <p:pic>
        <p:nvPicPr>
          <p:cNvPr id="12" name="Paveikslėlis 11">
            <a:extLst>
              <a:ext uri="{FF2B5EF4-FFF2-40B4-BE49-F238E27FC236}">
                <a16:creationId xmlns:a16="http://schemas.microsoft.com/office/drawing/2014/main" id="{579061D4-C799-A40D-BDC7-4BBA296B0F96}"/>
              </a:ext>
            </a:extLst>
          </p:cNvPr>
          <p:cNvPicPr>
            <a:picLocks noChangeAspect="1"/>
          </p:cNvPicPr>
          <p:nvPr/>
        </p:nvPicPr>
        <p:blipFill>
          <a:blip r:embed="rId5"/>
          <a:stretch>
            <a:fillRect/>
          </a:stretch>
        </p:blipFill>
        <p:spPr>
          <a:xfrm>
            <a:off x="5905171" y="1676565"/>
            <a:ext cx="625496" cy="625496"/>
          </a:xfrm>
          <a:prstGeom prst="rect">
            <a:avLst/>
          </a:prstGeom>
        </p:spPr>
      </p:pic>
    </p:spTree>
    <p:extLst>
      <p:ext uri="{BB962C8B-B14F-4D97-AF65-F5344CB8AC3E}">
        <p14:creationId xmlns:p14="http://schemas.microsoft.com/office/powerpoint/2010/main" val="396530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10</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2 TIKSLO UŽDAVINIAI, PRIEMONĖS, ATSAKOMYBĖS ir rodikliai (5)</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411528580"/>
              </p:ext>
            </p:extLst>
          </p:nvPr>
        </p:nvGraphicFramePr>
        <p:xfrm>
          <a:off x="133350" y="1558175"/>
          <a:ext cx="11925300" cy="148728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Didinti atliekų rūšiavimo priemonių ir infrastruktūros prieinamumą</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5. </a:t>
                      </a:r>
                      <a:r>
                        <a:rPr lang="lt-LT" sz="1800" b="1" i="1" u="none" strike="noStrike" noProof="0">
                          <a:solidFill>
                            <a:srgbClr val="000000"/>
                          </a:solidFill>
                          <a:effectLst/>
                          <a:latin typeface="+mn-lt"/>
                          <a:cs typeface="Times New Roman" panose="02020603050405020304" pitchFamily="18" charset="0"/>
                        </a:rPr>
                        <a:t>Kompostavimo vietoje infrastruktūros plėtra, buityje susidarančioms biologiškai skaidžioms atliekoms kompostuoti </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pic>
        <p:nvPicPr>
          <p:cNvPr id="10" name="Picture 499">
            <a:extLst>
              <a:ext uri="{FF2B5EF4-FFF2-40B4-BE49-F238E27FC236}">
                <a16:creationId xmlns:a16="http://schemas.microsoft.com/office/drawing/2014/main" id="{F0EAC4D6-BFA2-DFE5-0F89-79BA10E7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2 TIKSLAS. ATLIEKŲ ATSKYRIMAS SUSIDARYMO ŠALTINYJE, SIEKIANT PARUOŠTI PAKARTOTINAI NAUDOTI ARBA PERDIRBTI </a:t>
            </a:r>
            <a:endParaRPr lang="lt-LT">
              <a:solidFill>
                <a:srgbClr val="072A6C"/>
              </a:solidFill>
            </a:endParaRPr>
          </a:p>
        </p:txBody>
      </p:sp>
      <p:graphicFrame>
        <p:nvGraphicFramePr>
          <p:cNvPr id="14" name="Lentelė 13">
            <a:extLst>
              <a:ext uri="{FF2B5EF4-FFF2-40B4-BE49-F238E27FC236}">
                <a16:creationId xmlns:a16="http://schemas.microsoft.com/office/drawing/2014/main" id="{79290CD8-3AD4-3823-9070-53E4BA1DA426}"/>
              </a:ext>
            </a:extLst>
          </p:cNvPr>
          <p:cNvGraphicFramePr>
            <a:graphicFrameLocks noGrp="1"/>
          </p:cNvGraphicFramePr>
          <p:nvPr>
            <p:extLst>
              <p:ext uri="{D42A27DB-BD31-4B8C-83A1-F6EECF244321}">
                <p14:modId xmlns:p14="http://schemas.microsoft.com/office/powerpoint/2010/main" val="1607471748"/>
              </p:ext>
            </p:extLst>
          </p:nvPr>
        </p:nvGraphicFramePr>
        <p:xfrm>
          <a:off x="133350" y="3045282"/>
          <a:ext cx="11925300" cy="822960"/>
        </p:xfrm>
        <a:graphic>
          <a:graphicData uri="http://schemas.openxmlformats.org/drawingml/2006/table">
            <a:tbl>
              <a:tblPr/>
              <a:tblGrid>
                <a:gridCol w="6108700">
                  <a:extLst>
                    <a:ext uri="{9D8B030D-6E8A-4147-A177-3AD203B41FA5}">
                      <a16:colId xmlns:a16="http://schemas.microsoft.com/office/drawing/2014/main" val="2991333632"/>
                    </a:ext>
                  </a:extLst>
                </a:gridCol>
                <a:gridCol w="1841500">
                  <a:extLst>
                    <a:ext uri="{9D8B030D-6E8A-4147-A177-3AD203B41FA5}">
                      <a16:colId xmlns:a16="http://schemas.microsoft.com/office/drawing/2014/main" val="4040580282"/>
                    </a:ext>
                  </a:extLst>
                </a:gridCol>
                <a:gridCol w="1921810">
                  <a:extLst>
                    <a:ext uri="{9D8B030D-6E8A-4147-A177-3AD203B41FA5}">
                      <a16:colId xmlns:a16="http://schemas.microsoft.com/office/drawing/2014/main" val="2917348497"/>
                    </a:ext>
                  </a:extLst>
                </a:gridCol>
                <a:gridCol w="2053290">
                  <a:extLst>
                    <a:ext uri="{9D8B030D-6E8A-4147-A177-3AD203B41FA5}">
                      <a16:colId xmlns:a16="http://schemas.microsoft.com/office/drawing/2014/main" val="852439159"/>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6. </a:t>
                      </a:r>
                      <a:r>
                        <a:rPr lang="lt-LT" sz="1800" b="1" i="1" u="none" strike="noStrike" noProof="0" err="1">
                          <a:solidFill>
                            <a:srgbClr val="000000"/>
                          </a:solidFill>
                          <a:effectLst/>
                          <a:latin typeface="+mn-lt"/>
                          <a:cs typeface="Times New Roman" panose="02020603050405020304" pitchFamily="18" charset="0"/>
                        </a:rPr>
                        <a:t>Bioskaidžių</a:t>
                      </a:r>
                      <a:r>
                        <a:rPr lang="lt-LT" sz="1800" b="1" i="1" u="none" strike="noStrike" noProof="0">
                          <a:solidFill>
                            <a:srgbClr val="000000"/>
                          </a:solidFill>
                          <a:effectLst/>
                          <a:latin typeface="+mn-lt"/>
                          <a:cs typeface="Times New Roman" panose="02020603050405020304" pitchFamily="18" charset="0"/>
                        </a:rPr>
                        <a:t> (tame tarpe maisto (virtuvės)) atliekų rūšiuojamojo surinkimo infrastruktūros plėtra</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1869242"/>
                  </a:ext>
                </a:extLst>
              </a:tr>
            </a:tbl>
          </a:graphicData>
        </a:graphic>
      </p:graphicFrame>
      <p:pic>
        <p:nvPicPr>
          <p:cNvPr id="9" name="Graphic 8" descr="Euro">
            <a:extLst>
              <a:ext uri="{FF2B5EF4-FFF2-40B4-BE49-F238E27FC236}">
                <a16:creationId xmlns:a16="http://schemas.microsoft.com/office/drawing/2014/main" id="{663FC9A6-5D21-D03C-56BC-D524FF9837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2450560"/>
            <a:ext cx="472259" cy="472259"/>
          </a:xfrm>
          <a:prstGeom prst="rect">
            <a:avLst/>
          </a:prstGeom>
        </p:spPr>
      </p:pic>
      <p:pic>
        <p:nvPicPr>
          <p:cNvPr id="11" name="Graphic 8" descr="Euro">
            <a:extLst>
              <a:ext uri="{FF2B5EF4-FFF2-40B4-BE49-F238E27FC236}">
                <a16:creationId xmlns:a16="http://schemas.microsoft.com/office/drawing/2014/main" id="{A7062FEC-D132-490E-6E69-AA3D2F057C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3090924"/>
            <a:ext cx="472259" cy="472259"/>
          </a:xfrm>
          <a:prstGeom prst="rect">
            <a:avLst/>
          </a:prstGeom>
        </p:spPr>
      </p:pic>
      <p:graphicFrame>
        <p:nvGraphicFramePr>
          <p:cNvPr id="12" name="Lentelė 2">
            <a:extLst>
              <a:ext uri="{FF2B5EF4-FFF2-40B4-BE49-F238E27FC236}">
                <a16:creationId xmlns:a16="http://schemas.microsoft.com/office/drawing/2014/main" id="{DFED99D6-8DCC-2FE8-8BD1-1BDA6500D672}"/>
              </a:ext>
            </a:extLst>
          </p:cNvPr>
          <p:cNvGraphicFramePr>
            <a:graphicFrameLocks noGrp="1"/>
          </p:cNvGraphicFramePr>
          <p:nvPr>
            <p:extLst>
              <p:ext uri="{D42A27DB-BD31-4B8C-83A1-F6EECF244321}">
                <p14:modId xmlns:p14="http://schemas.microsoft.com/office/powerpoint/2010/main" val="2136178493"/>
              </p:ext>
            </p:extLst>
          </p:nvPr>
        </p:nvGraphicFramePr>
        <p:xfrm>
          <a:off x="133350" y="3852252"/>
          <a:ext cx="11925300" cy="76974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7. </a:t>
                      </a:r>
                      <a:r>
                        <a:rPr lang="lt-LT" sz="1800" b="1" i="1" u="none" strike="noStrike" noProof="0">
                          <a:solidFill>
                            <a:srgbClr val="000000"/>
                          </a:solidFill>
                          <a:effectLst/>
                          <a:latin typeface="+mn-lt"/>
                          <a:cs typeface="Times New Roman" panose="02020603050405020304" pitchFamily="18" charset="0"/>
                        </a:rPr>
                        <a:t>Žaliųjų atliekų surinkimo aikštelių eksploatacijos užtikrinimas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graphicFrame>
        <p:nvGraphicFramePr>
          <p:cNvPr id="13" name="Lentelė 13">
            <a:extLst>
              <a:ext uri="{FF2B5EF4-FFF2-40B4-BE49-F238E27FC236}">
                <a16:creationId xmlns:a16="http://schemas.microsoft.com/office/drawing/2014/main" id="{C49946CB-25C7-B56F-02CB-9072BFD2D60C}"/>
              </a:ext>
            </a:extLst>
          </p:cNvPr>
          <p:cNvGraphicFramePr>
            <a:graphicFrameLocks noGrp="1"/>
          </p:cNvGraphicFramePr>
          <p:nvPr>
            <p:extLst>
              <p:ext uri="{D42A27DB-BD31-4B8C-83A1-F6EECF244321}">
                <p14:modId xmlns:p14="http://schemas.microsoft.com/office/powerpoint/2010/main" val="3994260347"/>
              </p:ext>
            </p:extLst>
          </p:nvPr>
        </p:nvGraphicFramePr>
        <p:xfrm>
          <a:off x="136525" y="4584827"/>
          <a:ext cx="11925300" cy="822960"/>
        </p:xfrm>
        <a:graphic>
          <a:graphicData uri="http://schemas.openxmlformats.org/drawingml/2006/table">
            <a:tbl>
              <a:tblPr/>
              <a:tblGrid>
                <a:gridCol w="6108700">
                  <a:extLst>
                    <a:ext uri="{9D8B030D-6E8A-4147-A177-3AD203B41FA5}">
                      <a16:colId xmlns:a16="http://schemas.microsoft.com/office/drawing/2014/main" val="2991333632"/>
                    </a:ext>
                  </a:extLst>
                </a:gridCol>
                <a:gridCol w="1841500">
                  <a:extLst>
                    <a:ext uri="{9D8B030D-6E8A-4147-A177-3AD203B41FA5}">
                      <a16:colId xmlns:a16="http://schemas.microsoft.com/office/drawing/2014/main" val="4040580282"/>
                    </a:ext>
                  </a:extLst>
                </a:gridCol>
                <a:gridCol w="1921810">
                  <a:extLst>
                    <a:ext uri="{9D8B030D-6E8A-4147-A177-3AD203B41FA5}">
                      <a16:colId xmlns:a16="http://schemas.microsoft.com/office/drawing/2014/main" val="2917348497"/>
                    </a:ext>
                  </a:extLst>
                </a:gridCol>
                <a:gridCol w="2053290">
                  <a:extLst>
                    <a:ext uri="{9D8B030D-6E8A-4147-A177-3AD203B41FA5}">
                      <a16:colId xmlns:a16="http://schemas.microsoft.com/office/drawing/2014/main" val="852439159"/>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8. </a:t>
                      </a:r>
                      <a:r>
                        <a:rPr lang="lt-LT" sz="1800" b="1" i="1" u="none" strike="noStrike" noProof="0">
                          <a:solidFill>
                            <a:srgbClr val="000000"/>
                          </a:solidFill>
                          <a:effectLst/>
                          <a:latin typeface="+mn-lt"/>
                          <a:cs typeface="Times New Roman" panose="02020603050405020304" pitchFamily="18" charset="0"/>
                        </a:rPr>
                        <a:t>Žaliųjų atliekų surinkimo aikštelių plėtra</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1869242"/>
                  </a:ext>
                </a:extLst>
              </a:tr>
            </a:tbl>
          </a:graphicData>
        </a:graphic>
      </p:graphicFrame>
      <p:sp>
        <p:nvSpPr>
          <p:cNvPr id="15" name="TextBox 14">
            <a:extLst>
              <a:ext uri="{FF2B5EF4-FFF2-40B4-BE49-F238E27FC236}">
                <a16:creationId xmlns:a16="http://schemas.microsoft.com/office/drawing/2014/main" id="{C3622A25-64F2-C6D0-E0F1-1A40C2906A58}"/>
              </a:ext>
            </a:extLst>
          </p:cNvPr>
          <p:cNvSpPr txBox="1"/>
          <p:nvPr/>
        </p:nvSpPr>
        <p:spPr>
          <a:xfrm>
            <a:off x="261285" y="5556121"/>
            <a:ext cx="8689675" cy="369332"/>
          </a:xfrm>
          <a:prstGeom prst="rect">
            <a:avLst/>
          </a:prstGeom>
          <a:noFill/>
        </p:spPr>
        <p:txBody>
          <a:bodyPr wrap="square" rtlCol="0">
            <a:spAutoFit/>
          </a:bodyPr>
          <a:lstStyle/>
          <a:p>
            <a:r>
              <a:rPr lang="en-US" b="1" err="1">
                <a:solidFill>
                  <a:srgbClr val="072A6C"/>
                </a:solidFill>
              </a:rPr>
              <a:t>Naujai</a:t>
            </a:r>
            <a:r>
              <a:rPr lang="en-US" b="1">
                <a:solidFill>
                  <a:srgbClr val="072A6C"/>
                </a:solidFill>
              </a:rPr>
              <a:t> </a:t>
            </a:r>
            <a:r>
              <a:rPr lang="lt-LT" b="1">
                <a:solidFill>
                  <a:srgbClr val="072A6C"/>
                </a:solidFill>
              </a:rPr>
              <a:t>įrengti ŽAKA planuojama Marijampolės savivaldybėje</a:t>
            </a:r>
          </a:p>
        </p:txBody>
      </p:sp>
      <p:pic>
        <p:nvPicPr>
          <p:cNvPr id="16" name="Graphic 8" descr="Euro">
            <a:extLst>
              <a:ext uri="{FF2B5EF4-FFF2-40B4-BE49-F238E27FC236}">
                <a16:creationId xmlns:a16="http://schemas.microsoft.com/office/drawing/2014/main" id="{0A1E5E61-4557-A634-B6E8-05DA9A08701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4744637"/>
            <a:ext cx="472259" cy="472259"/>
          </a:xfrm>
          <a:prstGeom prst="rect">
            <a:avLst/>
          </a:prstGeom>
        </p:spPr>
      </p:pic>
      <p:pic>
        <p:nvPicPr>
          <p:cNvPr id="17" name="Graphic 8" descr="Euro">
            <a:extLst>
              <a:ext uri="{FF2B5EF4-FFF2-40B4-BE49-F238E27FC236}">
                <a16:creationId xmlns:a16="http://schemas.microsoft.com/office/drawing/2014/main" id="{ED1AFC72-4E89-243D-E255-7506561915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3921181"/>
            <a:ext cx="472259" cy="472259"/>
          </a:xfrm>
          <a:prstGeom prst="rect">
            <a:avLst/>
          </a:prstGeom>
        </p:spPr>
      </p:pic>
    </p:spTree>
    <p:extLst>
      <p:ext uri="{BB962C8B-B14F-4D97-AF65-F5344CB8AC3E}">
        <p14:creationId xmlns:p14="http://schemas.microsoft.com/office/powerpoint/2010/main" val="40576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11</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2 TIKSLO UŽDAVINIAI, PRIEMONĖS, ATSAKOMYBĖS ir rodikliai (7)</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435268482"/>
              </p:ext>
            </p:extLst>
          </p:nvPr>
        </p:nvGraphicFramePr>
        <p:xfrm>
          <a:off x="133350" y="1558175"/>
          <a:ext cx="11925300" cy="181482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Didinti atliekų rūšiavimo priemonių ir infrastruktūros prieinamumą</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9. </a:t>
                      </a:r>
                      <a:r>
                        <a:rPr lang="lt-LT" sz="1800" b="1" i="1" u="none" strike="noStrike" noProof="0">
                          <a:solidFill>
                            <a:srgbClr val="000000"/>
                          </a:solidFill>
                          <a:effectLst/>
                          <a:latin typeface="+mn-lt"/>
                          <a:cs typeface="Times New Roman" panose="02020603050405020304" pitchFamily="18" charset="0"/>
                        </a:rPr>
                        <a:t>Savivaldybių Atliekų tvarkymo taisyklių atnaujinimas ir kitų savivaldybės dokumentų susijusių su įmokomis už atliekų tvarkymą savivaldybėje atnaujinimas atsižvelgiant į naujus teisės aktų reikalavimus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pic>
        <p:nvPicPr>
          <p:cNvPr id="10" name="Picture 499">
            <a:extLst>
              <a:ext uri="{FF2B5EF4-FFF2-40B4-BE49-F238E27FC236}">
                <a16:creationId xmlns:a16="http://schemas.microsoft.com/office/drawing/2014/main" id="{F0EAC4D6-BFA2-DFE5-0F89-79BA10E7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2 TIKSLAS. ATLIEKŲ ATSKYRIMAS SUSIDARYMO ŠALTINYJE, SIEKIANT PARUOŠTI PAKARTOTINAI NAUDOTI ARBA PERDIRBTI </a:t>
            </a:r>
            <a:endParaRPr lang="lt-LT">
              <a:solidFill>
                <a:srgbClr val="072A6C"/>
              </a:solidFill>
            </a:endParaRPr>
          </a:p>
        </p:txBody>
      </p:sp>
      <p:pic>
        <p:nvPicPr>
          <p:cNvPr id="11" name="Graphic 127901678" descr="Scales of justice">
            <a:extLst>
              <a:ext uri="{FF2B5EF4-FFF2-40B4-BE49-F238E27FC236}">
                <a16:creationId xmlns:a16="http://schemas.microsoft.com/office/drawing/2014/main" id="{48328BE4-EC42-8C86-AEB3-FD7B11A3C8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3095" y="2477135"/>
            <a:ext cx="580808" cy="580808"/>
          </a:xfrm>
          <a:prstGeom prst="rect">
            <a:avLst/>
          </a:prstGeom>
        </p:spPr>
      </p:pic>
      <p:graphicFrame>
        <p:nvGraphicFramePr>
          <p:cNvPr id="9" name="Lentelė 2">
            <a:extLst>
              <a:ext uri="{FF2B5EF4-FFF2-40B4-BE49-F238E27FC236}">
                <a16:creationId xmlns:a16="http://schemas.microsoft.com/office/drawing/2014/main" id="{BB1D1579-E864-1724-EFC4-B6DA712BA701}"/>
              </a:ext>
            </a:extLst>
          </p:cNvPr>
          <p:cNvGraphicFramePr>
            <a:graphicFrameLocks noGrp="1"/>
          </p:cNvGraphicFramePr>
          <p:nvPr>
            <p:extLst>
              <p:ext uri="{D42A27DB-BD31-4B8C-83A1-F6EECF244321}">
                <p14:modId xmlns:p14="http://schemas.microsoft.com/office/powerpoint/2010/main" val="58229491"/>
              </p:ext>
            </p:extLst>
          </p:nvPr>
        </p:nvGraphicFramePr>
        <p:xfrm>
          <a:off x="133350" y="3372995"/>
          <a:ext cx="11925300" cy="246888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10. </a:t>
                      </a:r>
                      <a:r>
                        <a:rPr lang="lt-LT" sz="1800" b="1" i="1" u="none" strike="noStrike" noProof="0">
                          <a:solidFill>
                            <a:srgbClr val="000000"/>
                          </a:solidFill>
                          <a:effectLst/>
                          <a:latin typeface="+mn-lt"/>
                          <a:cs typeface="Times New Roman" panose="02020603050405020304" pitchFamily="18" charset="0"/>
                        </a:rPr>
                        <a:t>Sutarčių sudarymas su Tabako gaminių su filtrais ir (ar) filtrų,</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parduodamų naudoti kartu su tabako gaminiais, gamintojų ir</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importuotojų organizacijomis dėl tabako gaminių su filtrais ir (ar)</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filtrų, parduodamų naudoti kartu su tabako gaminiais, šiukšlių</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išrinkimo, surinkimo, vežimo ir apdorojimo finansavimo, bei sutarčių sudarymas su drėgnųjų servetėlių ir (ar) oro balionėlių gamintojų ir importuotojų organizacijomis dėl drėgnųjų servetėlių ir (ar) oro balionėlių šiukšlių išrinkimo, surinkimo, vežimo ir apdorojimo finansavimo</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4</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pic>
        <p:nvPicPr>
          <p:cNvPr id="12" name="Graphic 127901678" descr="Scales of justice">
            <a:extLst>
              <a:ext uri="{FF2B5EF4-FFF2-40B4-BE49-F238E27FC236}">
                <a16:creationId xmlns:a16="http://schemas.microsoft.com/office/drawing/2014/main" id="{65A6910C-9D06-3539-6655-77464A7E32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93095" y="4317031"/>
            <a:ext cx="580808" cy="580808"/>
          </a:xfrm>
          <a:prstGeom prst="rect">
            <a:avLst/>
          </a:prstGeom>
        </p:spPr>
      </p:pic>
    </p:spTree>
    <p:extLst>
      <p:ext uri="{BB962C8B-B14F-4D97-AF65-F5344CB8AC3E}">
        <p14:creationId xmlns:p14="http://schemas.microsoft.com/office/powerpoint/2010/main" val="32578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12</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2 TIKSLO UŽDAVINIAI, PRIEMONĖS, ATSAKOMYBĖS ir rodikliai (9)</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3650693703"/>
              </p:ext>
            </p:extLst>
          </p:nvPr>
        </p:nvGraphicFramePr>
        <p:xfrm>
          <a:off x="133350" y="1558175"/>
          <a:ext cx="11925300" cy="263778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Didinti atliekų rūšiavimo priemonių ir infrastruktūros prieinamumą</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11. </a:t>
                      </a:r>
                      <a:r>
                        <a:rPr lang="lt-LT" sz="1800" b="1" i="1" u="none" strike="noStrike" noProof="0">
                          <a:solidFill>
                            <a:srgbClr val="000000"/>
                          </a:solidFill>
                          <a:effectLst/>
                          <a:latin typeface="+mn-lt"/>
                          <a:cs typeface="Times New Roman" panose="02020603050405020304" pitchFamily="18" charset="0"/>
                        </a:rPr>
                        <a:t>Sutarčių sudarymas su Tabako gaminių su filtrais ir (ar) filtrų,</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parduodamų naudoti kartu su tabako gaminiais, gamintojų ir</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importuotojų organizacijomis dėl tabako gaminių su filtrais ir (ar)</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filtrų, parduodamų naudoti kartu su tabako gaminiais, atliekų,</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išmestų į viešas surinkimo sistemas, surinkimo savivaldybės</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organizuojamoje komunalinių atliekų tvarkymo sistemoje, vežimo ir</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apdorojimo finansavimo</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4</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pic>
        <p:nvPicPr>
          <p:cNvPr id="10" name="Picture 499">
            <a:extLst>
              <a:ext uri="{FF2B5EF4-FFF2-40B4-BE49-F238E27FC236}">
                <a16:creationId xmlns:a16="http://schemas.microsoft.com/office/drawing/2014/main" id="{F0EAC4D6-BFA2-DFE5-0F89-79BA10E7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440" y="6541321"/>
            <a:ext cx="5496560" cy="316679"/>
          </a:xfrm>
          <a:prstGeom prst="rect">
            <a:avLst/>
          </a:prstGeom>
          <a:noFill/>
        </p:spPr>
      </p:pic>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2 TIKSLAS. ATLIEKŲ ATSKYRIMAS SUSIDARYMO ŠALTINYJE, SIEKIANT PARUOŠTI PAKARTOTINAI NAUDOTI ARBA PERDIRBTI </a:t>
            </a:r>
            <a:endParaRPr lang="lt-LT">
              <a:solidFill>
                <a:srgbClr val="072A6C"/>
              </a:solidFill>
            </a:endParaRPr>
          </a:p>
        </p:txBody>
      </p:sp>
      <p:graphicFrame>
        <p:nvGraphicFramePr>
          <p:cNvPr id="9" name="Lentelė 8">
            <a:extLst>
              <a:ext uri="{FF2B5EF4-FFF2-40B4-BE49-F238E27FC236}">
                <a16:creationId xmlns:a16="http://schemas.microsoft.com/office/drawing/2014/main" id="{9C73E944-7839-5B2E-BAAC-470AD11BD3B5}"/>
              </a:ext>
            </a:extLst>
          </p:cNvPr>
          <p:cNvGraphicFramePr>
            <a:graphicFrameLocks noGrp="1"/>
          </p:cNvGraphicFramePr>
          <p:nvPr>
            <p:extLst>
              <p:ext uri="{D42A27DB-BD31-4B8C-83A1-F6EECF244321}">
                <p14:modId xmlns:p14="http://schemas.microsoft.com/office/powerpoint/2010/main" val="1585124476"/>
              </p:ext>
            </p:extLst>
          </p:nvPr>
        </p:nvGraphicFramePr>
        <p:xfrm>
          <a:off x="133350" y="4195955"/>
          <a:ext cx="11925300" cy="769745"/>
        </p:xfrm>
        <a:graphic>
          <a:graphicData uri="http://schemas.openxmlformats.org/drawingml/2006/table">
            <a:tbl>
              <a:tblPr/>
              <a:tblGrid>
                <a:gridCol w="6108700">
                  <a:extLst>
                    <a:ext uri="{9D8B030D-6E8A-4147-A177-3AD203B41FA5}">
                      <a16:colId xmlns:a16="http://schemas.microsoft.com/office/drawing/2014/main" val="4020988423"/>
                    </a:ext>
                  </a:extLst>
                </a:gridCol>
                <a:gridCol w="1841500">
                  <a:extLst>
                    <a:ext uri="{9D8B030D-6E8A-4147-A177-3AD203B41FA5}">
                      <a16:colId xmlns:a16="http://schemas.microsoft.com/office/drawing/2014/main" val="3317874129"/>
                    </a:ext>
                  </a:extLst>
                </a:gridCol>
                <a:gridCol w="1921810">
                  <a:extLst>
                    <a:ext uri="{9D8B030D-6E8A-4147-A177-3AD203B41FA5}">
                      <a16:colId xmlns:a16="http://schemas.microsoft.com/office/drawing/2014/main" val="2640893260"/>
                    </a:ext>
                  </a:extLst>
                </a:gridCol>
                <a:gridCol w="2053290">
                  <a:extLst>
                    <a:ext uri="{9D8B030D-6E8A-4147-A177-3AD203B41FA5}">
                      <a16:colId xmlns:a16="http://schemas.microsoft.com/office/drawing/2014/main" val="3101221242"/>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12. </a:t>
                      </a:r>
                      <a:r>
                        <a:rPr lang="lt-LT" sz="1800" b="1" i="1" u="none" strike="noStrike" noProof="0">
                          <a:solidFill>
                            <a:srgbClr val="000000"/>
                          </a:solidFill>
                          <a:effectLst/>
                          <a:latin typeface="+mn-lt"/>
                          <a:cs typeface="Times New Roman" panose="02020603050405020304" pitchFamily="18" charset="0"/>
                        </a:rPr>
                        <a:t>Užtikrinti saugų asbesto atliekų surinkimo ir sutvarkymo organizavimą savivaldybėse</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1432062"/>
                  </a:ext>
                </a:extLst>
              </a:tr>
            </a:tbl>
          </a:graphicData>
        </a:graphic>
      </p:graphicFrame>
      <p:pic>
        <p:nvPicPr>
          <p:cNvPr id="11" name="Graphic 127901678" descr="Scales of justice">
            <a:extLst>
              <a:ext uri="{FF2B5EF4-FFF2-40B4-BE49-F238E27FC236}">
                <a16:creationId xmlns:a16="http://schemas.microsoft.com/office/drawing/2014/main" id="{CE85C782-847E-0DFC-0A48-9C91739737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82935" y="2848192"/>
            <a:ext cx="580808" cy="580808"/>
          </a:xfrm>
          <a:prstGeom prst="rect">
            <a:avLst/>
          </a:prstGeom>
        </p:spPr>
      </p:pic>
      <p:pic>
        <p:nvPicPr>
          <p:cNvPr id="12" name="Graphic 8" descr="Euro">
            <a:extLst>
              <a:ext uri="{FF2B5EF4-FFF2-40B4-BE49-F238E27FC236}">
                <a16:creationId xmlns:a16="http://schemas.microsoft.com/office/drawing/2014/main" id="{5F1A6ABC-0B13-A3D6-5F8E-F086A88E10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37209" y="4308648"/>
            <a:ext cx="472259" cy="472259"/>
          </a:xfrm>
          <a:prstGeom prst="rect">
            <a:avLst/>
          </a:prstGeom>
        </p:spPr>
      </p:pic>
    </p:spTree>
    <p:extLst>
      <p:ext uri="{BB962C8B-B14F-4D97-AF65-F5344CB8AC3E}">
        <p14:creationId xmlns:p14="http://schemas.microsoft.com/office/powerpoint/2010/main" val="365807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13</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3 TIKSLO UŽDAVINIAI, PRIEMONĖS, ATSAKOMYBĖS ir rodikliai (1)</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nvGraphicFramePr>
        <p:xfrm>
          <a:off x="133350" y="1558175"/>
          <a:ext cx="11925300" cy="285991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3</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1</a:t>
                      </a:r>
                      <a:r>
                        <a:rPr lang="lt-LT" sz="1800" b="1" i="0" u="none" strike="noStrike" kern="1200" noProof="0">
                          <a:solidFill>
                            <a:schemeClr val="bg1"/>
                          </a:solidFill>
                          <a:effectLst/>
                          <a:latin typeface="+mn-lt"/>
                          <a:ea typeface="+mn-ea"/>
                          <a:cs typeface="Times New Roman" panose="02020603050405020304" pitchFamily="18" charset="0"/>
                        </a:rPr>
                        <a:t>. Tikrinant, valant ar taisant atliekomis tapusius produktus ar jų sudedamąsias dalis paruošti taip, kad būtų vėl tinkami naudoti be pradinio apdirbimo</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3</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 </a:t>
                      </a:r>
                      <a:r>
                        <a:rPr lang="lt-LT" sz="1800" b="1" i="1" u="none" strike="noStrike" noProof="0">
                          <a:solidFill>
                            <a:srgbClr val="000000"/>
                          </a:solidFill>
                          <a:effectLst/>
                          <a:latin typeface="+mn-lt"/>
                          <a:cs typeface="Times New Roman" panose="02020603050405020304" pitchFamily="18" charset="0"/>
                        </a:rPr>
                        <a:t>Dirbtuvių organizavimas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769745">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endParaRPr lang="en-US" sz="700" b="1" i="0" u="none" strike="noStrike" noProof="0">
                        <a:solidFill>
                          <a:srgbClr val="072A6C"/>
                        </a:solidFill>
                        <a:effectLst/>
                        <a:latin typeface="+mn-lt"/>
                        <a:cs typeface="Times New Roman" panose="02020603050405020304" pitchFamily="18" charset="0"/>
                      </a:endParaRPr>
                    </a:p>
                    <a:p>
                      <a:pPr algn="just" fontAlgn="ctr"/>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2.-1. </a:t>
                      </a:r>
                      <a:r>
                        <a:rPr lang="lt-LT" sz="1800" kern="1200">
                          <a:solidFill>
                            <a:schemeClr val="tx1"/>
                          </a:solidFill>
                          <a:effectLst/>
                          <a:latin typeface="+mn-lt"/>
                          <a:ea typeface="+mn-ea"/>
                          <a:cs typeface="+mn-cs"/>
                        </a:rPr>
                        <a:t>Veiksmų plano parengimas dirbtuvių organizavimui savivaldybėse, vnt.</a:t>
                      </a:r>
                      <a:endParaRPr lang="en-US" sz="1800" kern="1200">
                        <a:solidFill>
                          <a:schemeClr val="tx1"/>
                        </a:solidFill>
                        <a:effectLst/>
                        <a:latin typeface="+mn-lt"/>
                        <a:ea typeface="+mn-ea"/>
                        <a:cs typeface="+mn-cs"/>
                      </a:endParaRPr>
                    </a:p>
                    <a:p>
                      <a:pPr algn="just" fontAlgn="ctr"/>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2.-2. </a:t>
                      </a:r>
                      <a:r>
                        <a:rPr lang="lt-LT" sz="1800" kern="1200">
                          <a:solidFill>
                            <a:schemeClr val="tx1"/>
                          </a:solidFill>
                          <a:effectLst/>
                          <a:latin typeface="+mn-lt"/>
                          <a:ea typeface="+mn-ea"/>
                          <a:cs typeface="+mn-cs"/>
                        </a:rPr>
                        <a:t>Įgyvendintų dirbtuvių skaičius, vnt./m</a:t>
                      </a:r>
                      <a:endParaRPr lang="en-US" sz="1800" b="0" i="1" u="none" strike="noStrike" noProof="0">
                        <a:solidFill>
                          <a:srgbClr val="000000"/>
                        </a:solidFill>
                        <a:effectLst/>
                        <a:latin typeface="+mn-lt"/>
                        <a:cs typeface="Times New Roman" panose="02020603050405020304" pitchFamily="18" charset="0"/>
                      </a:endParaRPr>
                    </a:p>
                    <a:p>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2.-3. </a:t>
                      </a:r>
                      <a:r>
                        <a:rPr lang="lt-LT" sz="1800" kern="1200">
                          <a:solidFill>
                            <a:schemeClr val="tx1"/>
                          </a:solidFill>
                          <a:effectLst/>
                          <a:latin typeface="+mn-lt"/>
                          <a:ea typeface="+mn-ea"/>
                          <a:cs typeface="+mn-cs"/>
                        </a:rPr>
                        <a:t>Suremontuotų ar paruoštų naudoti pakartotiniam naudojimui tinkamų daiktų kiekis, t/m </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3 TIKSLAS. ATLIEKŲ PARUOŠIMAS NAUDOTI TOS PAČIOS ARBA KITOS PASKIRTIES PRODUKTAMS AR MEDŽIAGOMS GAMINTI</a:t>
            </a:r>
            <a:endParaRPr lang="lt-LT">
              <a:solidFill>
                <a:srgbClr val="072A6C"/>
              </a:solidFill>
            </a:endParaRPr>
          </a:p>
        </p:txBody>
      </p:sp>
      <p:pic>
        <p:nvPicPr>
          <p:cNvPr id="11" name="Picture 499">
            <a:extLst>
              <a:ext uri="{FF2B5EF4-FFF2-40B4-BE49-F238E27FC236}">
                <a16:creationId xmlns:a16="http://schemas.microsoft.com/office/drawing/2014/main" id="{9CA1D2C2-EA1D-5656-6CB6-37384A204C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pic>
        <p:nvPicPr>
          <p:cNvPr id="9" name="Graphic 8" descr="Euro">
            <a:extLst>
              <a:ext uri="{FF2B5EF4-FFF2-40B4-BE49-F238E27FC236}">
                <a16:creationId xmlns:a16="http://schemas.microsoft.com/office/drawing/2014/main" id="{30DB6926-5C21-3F9A-3796-A637444023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2515873"/>
            <a:ext cx="472259" cy="472259"/>
          </a:xfrm>
          <a:prstGeom prst="rect">
            <a:avLst/>
          </a:prstGeom>
        </p:spPr>
      </p:pic>
    </p:spTree>
    <p:extLst>
      <p:ext uri="{BB962C8B-B14F-4D97-AF65-F5344CB8AC3E}">
        <p14:creationId xmlns:p14="http://schemas.microsoft.com/office/powerpoint/2010/main" val="378163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14</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3 TIKSLO UŽDAVINIAI, PRIEMONĖS, ATSAKOMYBĖS ir rodikliai (2)</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2798855080"/>
              </p:ext>
            </p:extLst>
          </p:nvPr>
        </p:nvGraphicFramePr>
        <p:xfrm>
          <a:off x="133350" y="1558175"/>
          <a:ext cx="11925300" cy="148728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3</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a:t>
                      </a:r>
                      <a:r>
                        <a:rPr lang="en-US" sz="1800" b="1" i="0" u="none" strike="noStrike" kern="1200" noProof="0">
                          <a:solidFill>
                            <a:schemeClr val="bg1"/>
                          </a:solidFill>
                          <a:effectLst/>
                          <a:latin typeface="+mn-lt"/>
                          <a:ea typeface="+mn-ea"/>
                          <a:cs typeface="Times New Roman" panose="02020603050405020304" pitchFamily="18" charset="0"/>
                        </a:rPr>
                        <a:t>S</a:t>
                      </a:r>
                      <a:r>
                        <a:rPr lang="lt-LT" sz="1800" b="1" i="0" u="none" strike="noStrike" kern="1200" noProof="0" err="1">
                          <a:solidFill>
                            <a:schemeClr val="bg1"/>
                          </a:solidFill>
                          <a:effectLst/>
                          <a:latin typeface="+mn-lt"/>
                          <a:ea typeface="+mn-ea"/>
                          <a:cs typeface="Times New Roman" panose="02020603050405020304" pitchFamily="18" charset="0"/>
                        </a:rPr>
                        <a:t>ukurti</a:t>
                      </a:r>
                      <a:r>
                        <a:rPr lang="lt-LT" sz="1800" b="1" i="0" u="none" strike="noStrike" kern="1200" noProof="0">
                          <a:solidFill>
                            <a:schemeClr val="bg1"/>
                          </a:solidFill>
                          <a:effectLst/>
                          <a:latin typeface="+mn-lt"/>
                          <a:ea typeface="+mn-ea"/>
                          <a:cs typeface="Times New Roman" panose="02020603050405020304" pitchFamily="18" charset="0"/>
                        </a:rPr>
                        <a:t> atliekų paruošimo perdirbti ir jų perdirbimo galimybes</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3</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 </a:t>
                      </a:r>
                      <a:r>
                        <a:rPr lang="lt-LT" sz="1800" b="1" i="1" u="none" strike="noStrike" noProof="0">
                          <a:solidFill>
                            <a:srgbClr val="000000"/>
                          </a:solidFill>
                          <a:effectLst/>
                          <a:latin typeface="+mn-lt"/>
                          <a:cs typeface="Times New Roman" panose="02020603050405020304" pitchFamily="18" charset="0"/>
                        </a:rPr>
                        <a:t>Žaliųjų atliekų apdorojimo infrastruktūros plėtra</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3 TIKSLAS. ATLIEKŲ PARUOŠIMAS NAUDOTI TOS PAČIOS ARBA KITOS PASKIRTIES PRODUKTAMS AR MEDŽIAGOMS GAMINTI</a:t>
            </a:r>
            <a:endParaRPr lang="lt-LT">
              <a:solidFill>
                <a:srgbClr val="072A6C"/>
              </a:solidFill>
            </a:endParaRPr>
          </a:p>
        </p:txBody>
      </p:sp>
      <p:graphicFrame>
        <p:nvGraphicFramePr>
          <p:cNvPr id="12" name="Lentelė 11">
            <a:extLst>
              <a:ext uri="{FF2B5EF4-FFF2-40B4-BE49-F238E27FC236}">
                <a16:creationId xmlns:a16="http://schemas.microsoft.com/office/drawing/2014/main" id="{00804D7B-B66B-40FB-B58D-78D5FD44CA8D}"/>
              </a:ext>
            </a:extLst>
          </p:cNvPr>
          <p:cNvGraphicFramePr>
            <a:graphicFrameLocks noGrp="1"/>
          </p:cNvGraphicFramePr>
          <p:nvPr>
            <p:extLst>
              <p:ext uri="{D42A27DB-BD31-4B8C-83A1-F6EECF244321}">
                <p14:modId xmlns:p14="http://schemas.microsoft.com/office/powerpoint/2010/main" val="1577784399"/>
              </p:ext>
            </p:extLst>
          </p:nvPr>
        </p:nvGraphicFramePr>
        <p:xfrm>
          <a:off x="133350" y="3019433"/>
          <a:ext cx="11925300" cy="822960"/>
        </p:xfrm>
        <a:graphic>
          <a:graphicData uri="http://schemas.openxmlformats.org/drawingml/2006/table">
            <a:tbl>
              <a:tblPr/>
              <a:tblGrid>
                <a:gridCol w="6108700">
                  <a:extLst>
                    <a:ext uri="{9D8B030D-6E8A-4147-A177-3AD203B41FA5}">
                      <a16:colId xmlns:a16="http://schemas.microsoft.com/office/drawing/2014/main" val="491839847"/>
                    </a:ext>
                  </a:extLst>
                </a:gridCol>
                <a:gridCol w="1841500">
                  <a:extLst>
                    <a:ext uri="{9D8B030D-6E8A-4147-A177-3AD203B41FA5}">
                      <a16:colId xmlns:a16="http://schemas.microsoft.com/office/drawing/2014/main" val="1652667686"/>
                    </a:ext>
                  </a:extLst>
                </a:gridCol>
                <a:gridCol w="1921810">
                  <a:extLst>
                    <a:ext uri="{9D8B030D-6E8A-4147-A177-3AD203B41FA5}">
                      <a16:colId xmlns:a16="http://schemas.microsoft.com/office/drawing/2014/main" val="1405986263"/>
                    </a:ext>
                  </a:extLst>
                </a:gridCol>
                <a:gridCol w="2053290">
                  <a:extLst>
                    <a:ext uri="{9D8B030D-6E8A-4147-A177-3AD203B41FA5}">
                      <a16:colId xmlns:a16="http://schemas.microsoft.com/office/drawing/2014/main" val="1904076647"/>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3</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 </a:t>
                      </a:r>
                      <a:r>
                        <a:rPr lang="lt-LT" sz="1800" b="1" i="1" u="none" strike="noStrike" noProof="0">
                          <a:solidFill>
                            <a:srgbClr val="000000"/>
                          </a:solidFill>
                          <a:effectLst/>
                          <a:latin typeface="+mn-lt"/>
                          <a:cs typeface="Times New Roman" panose="02020603050405020304" pitchFamily="18" charset="0"/>
                        </a:rPr>
                        <a:t>Didelių gabaritų atliekų surinkimo ir laikymo aikštelės (DASA)infrastruktūros plėtra, siekiant aikštelėse surenkamų atliekų perdirbimo ar paruošimo pakartotinai naudoti</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4809224"/>
                  </a:ext>
                </a:extLst>
              </a:tr>
            </a:tbl>
          </a:graphicData>
        </a:graphic>
      </p:graphicFrame>
      <p:graphicFrame>
        <p:nvGraphicFramePr>
          <p:cNvPr id="13" name="Lentelė 12">
            <a:extLst>
              <a:ext uri="{FF2B5EF4-FFF2-40B4-BE49-F238E27FC236}">
                <a16:creationId xmlns:a16="http://schemas.microsoft.com/office/drawing/2014/main" id="{E0235040-3004-454C-5E68-0E8EB4D5A60B}"/>
              </a:ext>
            </a:extLst>
          </p:cNvPr>
          <p:cNvGraphicFramePr>
            <a:graphicFrameLocks noGrp="1"/>
          </p:cNvGraphicFramePr>
          <p:nvPr>
            <p:extLst>
              <p:ext uri="{D42A27DB-BD31-4B8C-83A1-F6EECF244321}">
                <p14:modId xmlns:p14="http://schemas.microsoft.com/office/powerpoint/2010/main" val="1581313851"/>
              </p:ext>
            </p:extLst>
          </p:nvPr>
        </p:nvGraphicFramePr>
        <p:xfrm>
          <a:off x="133350" y="3841635"/>
          <a:ext cx="11925300" cy="822960"/>
        </p:xfrm>
        <a:graphic>
          <a:graphicData uri="http://schemas.openxmlformats.org/drawingml/2006/table">
            <a:tbl>
              <a:tblPr/>
              <a:tblGrid>
                <a:gridCol w="6108700">
                  <a:extLst>
                    <a:ext uri="{9D8B030D-6E8A-4147-A177-3AD203B41FA5}">
                      <a16:colId xmlns:a16="http://schemas.microsoft.com/office/drawing/2014/main" val="2381876058"/>
                    </a:ext>
                  </a:extLst>
                </a:gridCol>
                <a:gridCol w="1841500">
                  <a:extLst>
                    <a:ext uri="{9D8B030D-6E8A-4147-A177-3AD203B41FA5}">
                      <a16:colId xmlns:a16="http://schemas.microsoft.com/office/drawing/2014/main" val="3758941032"/>
                    </a:ext>
                  </a:extLst>
                </a:gridCol>
                <a:gridCol w="1921810">
                  <a:extLst>
                    <a:ext uri="{9D8B030D-6E8A-4147-A177-3AD203B41FA5}">
                      <a16:colId xmlns:a16="http://schemas.microsoft.com/office/drawing/2014/main" val="3276990362"/>
                    </a:ext>
                  </a:extLst>
                </a:gridCol>
                <a:gridCol w="2053290">
                  <a:extLst>
                    <a:ext uri="{9D8B030D-6E8A-4147-A177-3AD203B41FA5}">
                      <a16:colId xmlns:a16="http://schemas.microsoft.com/office/drawing/2014/main" val="1889699121"/>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3</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3. </a:t>
                      </a:r>
                      <a:r>
                        <a:rPr lang="lt-LT" sz="1800" b="1" kern="1200">
                          <a:solidFill>
                            <a:schemeClr val="tx1"/>
                          </a:solidFill>
                          <a:effectLst/>
                          <a:latin typeface="+mn-lt"/>
                          <a:ea typeface="+mn-ea"/>
                          <a:cs typeface="+mn-cs"/>
                        </a:rPr>
                        <a:t>MBA pritaikymo </a:t>
                      </a:r>
                      <a:r>
                        <a:rPr lang="lt-LT" sz="1800" b="1" kern="1200" err="1">
                          <a:solidFill>
                            <a:schemeClr val="tx1"/>
                          </a:solidFill>
                          <a:effectLst/>
                          <a:latin typeface="+mn-lt"/>
                          <a:ea typeface="+mn-ea"/>
                          <a:cs typeface="+mn-cs"/>
                        </a:rPr>
                        <a:t>bioskaidžių</a:t>
                      </a:r>
                      <a:r>
                        <a:rPr lang="lt-LT" sz="1800" b="1" kern="1200">
                          <a:solidFill>
                            <a:schemeClr val="tx1"/>
                          </a:solidFill>
                          <a:effectLst/>
                          <a:latin typeface="+mn-lt"/>
                          <a:ea typeface="+mn-ea"/>
                          <a:cs typeface="+mn-cs"/>
                        </a:rPr>
                        <a:t> (tame tarpe maisto (virtuvės)) atliekų tvarkymui galimybių įvertinimas ir įgyvendinimas</a:t>
                      </a:r>
                      <a:endParaRPr lang="lt-LT" sz="1800" b="1" i="1" u="none" strike="noStrike" noProof="0">
                        <a:solidFill>
                          <a:srgbClr val="000000"/>
                        </a:solidFill>
                        <a:effectLst/>
                        <a:latin typeface="+mn-lt"/>
                        <a:cs typeface="Times New Roman" panose="02020603050405020304" pitchFamily="18"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665074"/>
                  </a:ext>
                </a:extLst>
              </a:tr>
            </a:tbl>
          </a:graphicData>
        </a:graphic>
      </p:graphicFrame>
      <p:pic>
        <p:nvPicPr>
          <p:cNvPr id="14" name="Graphic 8" descr="Euro">
            <a:extLst>
              <a:ext uri="{FF2B5EF4-FFF2-40B4-BE49-F238E27FC236}">
                <a16:creationId xmlns:a16="http://schemas.microsoft.com/office/drawing/2014/main" id="{F3A492E6-8651-0DBB-AAD0-95EA5C1307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4221" y="2393347"/>
            <a:ext cx="472259" cy="472259"/>
          </a:xfrm>
          <a:prstGeom prst="rect">
            <a:avLst/>
          </a:prstGeom>
        </p:spPr>
      </p:pic>
      <p:pic>
        <p:nvPicPr>
          <p:cNvPr id="15" name="Graphic 8" descr="Euro">
            <a:extLst>
              <a:ext uri="{FF2B5EF4-FFF2-40B4-BE49-F238E27FC236}">
                <a16:creationId xmlns:a16="http://schemas.microsoft.com/office/drawing/2014/main" id="{02DC4D0B-C819-D5B3-F2AA-487FB3C3C3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4221" y="3882237"/>
            <a:ext cx="472259" cy="472259"/>
          </a:xfrm>
          <a:prstGeom prst="rect">
            <a:avLst/>
          </a:prstGeom>
        </p:spPr>
      </p:pic>
      <p:pic>
        <p:nvPicPr>
          <p:cNvPr id="16" name="Graphic 8" descr="Euro">
            <a:extLst>
              <a:ext uri="{FF2B5EF4-FFF2-40B4-BE49-F238E27FC236}">
                <a16:creationId xmlns:a16="http://schemas.microsoft.com/office/drawing/2014/main" id="{7B82CF7E-FB9C-132A-B564-ED07E5F2EC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4220" y="3084358"/>
            <a:ext cx="472259" cy="472259"/>
          </a:xfrm>
          <a:prstGeom prst="rect">
            <a:avLst/>
          </a:prstGeom>
        </p:spPr>
      </p:pic>
    </p:spTree>
    <p:extLst>
      <p:ext uri="{BB962C8B-B14F-4D97-AF65-F5344CB8AC3E}">
        <p14:creationId xmlns:p14="http://schemas.microsoft.com/office/powerpoint/2010/main" val="211394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15</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3 TIKSLO UŽDAVINIAI, PRIEMONĖS, ATSAKOMYBĖS ir rodikliai (3)</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1675505770"/>
              </p:ext>
            </p:extLst>
          </p:nvPr>
        </p:nvGraphicFramePr>
        <p:xfrm>
          <a:off x="133350" y="1558175"/>
          <a:ext cx="11925300" cy="214260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3</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3</a:t>
                      </a:r>
                      <a:r>
                        <a:rPr lang="lt-LT" sz="1800" b="1" i="0" u="none" strike="noStrike" kern="1200" noProof="0">
                          <a:solidFill>
                            <a:schemeClr val="bg1"/>
                          </a:solidFill>
                          <a:effectLst/>
                          <a:latin typeface="+mn-lt"/>
                          <a:ea typeface="+mn-ea"/>
                          <a:cs typeface="Times New Roman" panose="02020603050405020304" pitchFamily="18" charset="0"/>
                        </a:rPr>
                        <a:t>. </a:t>
                      </a:r>
                      <a:r>
                        <a:rPr lang="en-US" sz="1800" b="1" i="0" u="none" strike="noStrike" kern="1200" noProof="0">
                          <a:solidFill>
                            <a:schemeClr val="bg1"/>
                          </a:solidFill>
                          <a:effectLst/>
                          <a:latin typeface="+mn-lt"/>
                          <a:ea typeface="+mn-ea"/>
                          <a:cs typeface="Times New Roman" panose="02020603050405020304" pitchFamily="18" charset="0"/>
                        </a:rPr>
                        <a:t>S</a:t>
                      </a:r>
                      <a:r>
                        <a:rPr lang="lt-LT" sz="1800" b="1" i="0" u="none" strike="noStrike" kern="1200" noProof="0" err="1">
                          <a:solidFill>
                            <a:schemeClr val="bg1"/>
                          </a:solidFill>
                          <a:effectLst/>
                          <a:latin typeface="+mn-lt"/>
                          <a:ea typeface="+mn-ea"/>
                          <a:cs typeface="Times New Roman" panose="02020603050405020304" pitchFamily="18" charset="0"/>
                        </a:rPr>
                        <a:t>ukurti</a:t>
                      </a:r>
                      <a:r>
                        <a:rPr lang="lt-LT" sz="1800" b="1" i="0" u="none" strike="noStrike" kern="1200" noProof="0">
                          <a:solidFill>
                            <a:schemeClr val="bg1"/>
                          </a:solidFill>
                          <a:effectLst/>
                          <a:latin typeface="+mn-lt"/>
                          <a:ea typeface="+mn-ea"/>
                          <a:cs typeface="Times New Roman" panose="02020603050405020304" pitchFamily="18" charset="0"/>
                        </a:rPr>
                        <a:t> atsinaujinančios energijos pajėgumus siekiant sumažinti energetinę priklausomybę ir didinti efektyvumą</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3</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3</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 </a:t>
                      </a:r>
                      <a:r>
                        <a:rPr lang="lt-LT" sz="1800" b="1" i="1" u="none" strike="noStrike" noProof="0">
                          <a:solidFill>
                            <a:srgbClr val="000000"/>
                          </a:solidFill>
                          <a:effectLst/>
                          <a:latin typeface="+mn-lt"/>
                          <a:cs typeface="Times New Roman" panose="02020603050405020304" pitchFamily="18" charset="0"/>
                        </a:rPr>
                        <a:t>Lokalių atsinaujinančios energijos įrenginių plėtra</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581660">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endParaRPr lang="en-US" sz="700" b="1" i="0" u="none" strike="noStrike" noProof="0">
                        <a:solidFill>
                          <a:srgbClr val="072A6C"/>
                        </a:solidFill>
                        <a:effectLst/>
                        <a:latin typeface="+mn-lt"/>
                        <a:cs typeface="Times New Roman" panose="02020603050405020304" pitchFamily="18" charset="0"/>
                      </a:endParaRPr>
                    </a:p>
                    <a:p>
                      <a:pPr algn="just" fontAlgn="ctr"/>
                      <a:r>
                        <a:rPr lang="en-US" sz="1800" b="0" i="1" u="none" strike="noStrike" noProof="0">
                          <a:solidFill>
                            <a:srgbClr val="000000"/>
                          </a:solidFill>
                          <a:effectLst/>
                          <a:latin typeface="+mn-lt"/>
                          <a:cs typeface="Times New Roman" panose="02020603050405020304" pitchFamily="18" charset="0"/>
                        </a:rPr>
                        <a:t>3</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3.1.-1. </a:t>
                      </a:r>
                      <a:r>
                        <a:rPr lang="lt-LT" sz="1800" kern="1200">
                          <a:solidFill>
                            <a:schemeClr val="tx1"/>
                          </a:solidFill>
                          <a:effectLst/>
                          <a:latin typeface="+mn-lt"/>
                          <a:ea typeface="+mn-ea"/>
                          <a:cs typeface="+mn-cs"/>
                        </a:rPr>
                        <a:t>Pradėta saulės modulių antžeminė elektrinė, vnt.</a:t>
                      </a:r>
                      <a:endParaRPr lang="en-US" sz="1800" kern="1200">
                        <a:solidFill>
                          <a:schemeClr val="tx1"/>
                        </a:solidFill>
                        <a:effectLst/>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3 TIKSLAS. ATLIEKŲ PARUOŠIMAS NAUDOTI TOS PAČIOS ARBA KITOS PASKIRTIES PRODUKTAMS AR MEDŽIAGOMS GAMINTI</a:t>
            </a:r>
            <a:endParaRPr lang="lt-LT">
              <a:solidFill>
                <a:srgbClr val="072A6C"/>
              </a:solidFill>
            </a:endParaRPr>
          </a:p>
        </p:txBody>
      </p:sp>
      <p:pic>
        <p:nvPicPr>
          <p:cNvPr id="9" name="Picture 499">
            <a:extLst>
              <a:ext uri="{FF2B5EF4-FFF2-40B4-BE49-F238E27FC236}">
                <a16:creationId xmlns:a16="http://schemas.microsoft.com/office/drawing/2014/main" id="{17AF8E27-6D28-0C6B-B657-890D147725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pic>
        <p:nvPicPr>
          <p:cNvPr id="10" name="Graphic 8" descr="Euro">
            <a:extLst>
              <a:ext uri="{FF2B5EF4-FFF2-40B4-BE49-F238E27FC236}">
                <a16:creationId xmlns:a16="http://schemas.microsoft.com/office/drawing/2014/main" id="{C778F487-12B3-1A34-6386-89CD216217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2393347"/>
            <a:ext cx="472259" cy="472259"/>
          </a:xfrm>
          <a:prstGeom prst="rect">
            <a:avLst/>
          </a:prstGeom>
        </p:spPr>
      </p:pic>
    </p:spTree>
    <p:extLst>
      <p:ext uri="{BB962C8B-B14F-4D97-AF65-F5344CB8AC3E}">
        <p14:creationId xmlns:p14="http://schemas.microsoft.com/office/powerpoint/2010/main" val="292162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19228" y="136504"/>
            <a:ext cx="602315"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16</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4 TIKSLO UŽDAVINIAI, PRIEMONĖS, ATSAKOMYBĖS ir rodikliai (1)</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4045400146"/>
              </p:ext>
            </p:extLst>
          </p:nvPr>
        </p:nvGraphicFramePr>
        <p:xfrm>
          <a:off x="133350" y="1558175"/>
          <a:ext cx="11925300" cy="187706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43318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4</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1</a:t>
                      </a:r>
                      <a:r>
                        <a:rPr lang="lt-LT" sz="1800" b="1" i="0" u="none" strike="noStrike" kern="1200" noProof="0">
                          <a:solidFill>
                            <a:schemeClr val="bg1"/>
                          </a:solidFill>
                          <a:effectLst/>
                          <a:latin typeface="+mn-lt"/>
                          <a:ea typeface="+mn-ea"/>
                          <a:cs typeface="Times New Roman" panose="02020603050405020304" pitchFamily="18" charset="0"/>
                        </a:rPr>
                        <a:t>. Šalinti atliekas, kurių nepavyksta išvengti, jų dalis ar medžiagas, kurių nepavyksta pakartotinai panaudoti nekeliant pavojaus visuomenės sveikatai ir aplinkai, o vėliau – perdirbti ar kitaip panaudoti nekeliant pavojaus visuomenės sveikatai ir aplinkai</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4</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 </a:t>
                      </a:r>
                      <a:r>
                        <a:rPr lang="lt-LT" sz="1800" b="1" i="1" u="none" strike="noStrike" noProof="0">
                          <a:solidFill>
                            <a:srgbClr val="000000"/>
                          </a:solidFill>
                          <a:effectLst/>
                          <a:latin typeface="+mn-lt"/>
                          <a:cs typeface="Times New Roman" panose="02020603050405020304" pitchFamily="18" charset="0"/>
                        </a:rPr>
                        <a:t>Filtrato valymo įrenginių rekonstrukcija</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 </a:t>
                      </a:r>
                      <a:r>
                        <a:rPr lang="lt-LT" sz="1800" b="1" i="1" u="none" strike="noStrike" noProof="0">
                          <a:solidFill>
                            <a:srgbClr val="000000"/>
                          </a:solidFill>
                          <a:effectLst/>
                          <a:latin typeface="+mn-lt"/>
                          <a:cs typeface="Times New Roman" panose="02020603050405020304" pitchFamily="18" charset="0"/>
                        </a:rPr>
                        <a:t>modernizavimas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520536" y="1011446"/>
            <a:ext cx="11150928" cy="369332"/>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4 TIKSLAS. ATLIEKŲ ŠALINIMO GALIMYBĖS UŽTIKRINIMAS</a:t>
            </a:r>
            <a:endParaRPr lang="lt-LT">
              <a:solidFill>
                <a:srgbClr val="072A6C"/>
              </a:solidFill>
            </a:endParaRPr>
          </a:p>
        </p:txBody>
      </p:sp>
      <p:pic>
        <p:nvPicPr>
          <p:cNvPr id="9" name="Picture 499">
            <a:extLst>
              <a:ext uri="{FF2B5EF4-FFF2-40B4-BE49-F238E27FC236}">
                <a16:creationId xmlns:a16="http://schemas.microsoft.com/office/drawing/2014/main" id="{17AF8E27-6D28-0C6B-B657-890D147725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graphicFrame>
        <p:nvGraphicFramePr>
          <p:cNvPr id="10" name="Lentelė 9">
            <a:extLst>
              <a:ext uri="{FF2B5EF4-FFF2-40B4-BE49-F238E27FC236}">
                <a16:creationId xmlns:a16="http://schemas.microsoft.com/office/drawing/2014/main" id="{0F2A8966-E3B7-AB4A-4E08-731E75D1ECA4}"/>
              </a:ext>
            </a:extLst>
          </p:cNvPr>
          <p:cNvGraphicFramePr>
            <a:graphicFrameLocks noGrp="1"/>
          </p:cNvGraphicFramePr>
          <p:nvPr>
            <p:extLst>
              <p:ext uri="{D42A27DB-BD31-4B8C-83A1-F6EECF244321}">
                <p14:modId xmlns:p14="http://schemas.microsoft.com/office/powerpoint/2010/main" val="3185077421"/>
              </p:ext>
            </p:extLst>
          </p:nvPr>
        </p:nvGraphicFramePr>
        <p:xfrm>
          <a:off x="133350" y="3396297"/>
          <a:ext cx="11925300" cy="769745"/>
        </p:xfrm>
        <a:graphic>
          <a:graphicData uri="http://schemas.openxmlformats.org/drawingml/2006/table">
            <a:tbl>
              <a:tblPr/>
              <a:tblGrid>
                <a:gridCol w="6108700">
                  <a:extLst>
                    <a:ext uri="{9D8B030D-6E8A-4147-A177-3AD203B41FA5}">
                      <a16:colId xmlns:a16="http://schemas.microsoft.com/office/drawing/2014/main" val="4260940002"/>
                    </a:ext>
                  </a:extLst>
                </a:gridCol>
                <a:gridCol w="1841500">
                  <a:extLst>
                    <a:ext uri="{9D8B030D-6E8A-4147-A177-3AD203B41FA5}">
                      <a16:colId xmlns:a16="http://schemas.microsoft.com/office/drawing/2014/main" val="3846014124"/>
                    </a:ext>
                  </a:extLst>
                </a:gridCol>
                <a:gridCol w="1921810">
                  <a:extLst>
                    <a:ext uri="{9D8B030D-6E8A-4147-A177-3AD203B41FA5}">
                      <a16:colId xmlns:a16="http://schemas.microsoft.com/office/drawing/2014/main" val="410866563"/>
                    </a:ext>
                  </a:extLst>
                </a:gridCol>
                <a:gridCol w="2053290">
                  <a:extLst>
                    <a:ext uri="{9D8B030D-6E8A-4147-A177-3AD203B41FA5}">
                      <a16:colId xmlns:a16="http://schemas.microsoft.com/office/drawing/2014/main" val="3959579043"/>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4</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 </a:t>
                      </a:r>
                      <a:r>
                        <a:rPr lang="lt-LT" sz="1800" b="1" i="1" u="none" strike="noStrike" noProof="0">
                          <a:solidFill>
                            <a:srgbClr val="000000"/>
                          </a:solidFill>
                          <a:effectLst/>
                          <a:latin typeface="+mn-lt"/>
                          <a:cs typeface="Times New Roman" panose="02020603050405020304" pitchFamily="18" charset="0"/>
                        </a:rPr>
                        <a:t>Regioninio sąvartyno eksploatacijos užtikrinimas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5770235"/>
                  </a:ext>
                </a:extLst>
              </a:tr>
            </a:tbl>
          </a:graphicData>
        </a:graphic>
      </p:graphicFrame>
      <p:pic>
        <p:nvPicPr>
          <p:cNvPr id="11" name="Graphic 8" descr="Euro">
            <a:extLst>
              <a:ext uri="{FF2B5EF4-FFF2-40B4-BE49-F238E27FC236}">
                <a16:creationId xmlns:a16="http://schemas.microsoft.com/office/drawing/2014/main" id="{51881C28-A47D-E068-92CC-D0141610B9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2802877"/>
            <a:ext cx="472259" cy="472259"/>
          </a:xfrm>
          <a:prstGeom prst="rect">
            <a:avLst/>
          </a:prstGeom>
        </p:spPr>
      </p:pic>
      <p:pic>
        <p:nvPicPr>
          <p:cNvPr id="13" name="Graphic 1370347666" descr="Connections">
            <a:extLst>
              <a:ext uri="{FF2B5EF4-FFF2-40B4-BE49-F238E27FC236}">
                <a16:creationId xmlns:a16="http://schemas.microsoft.com/office/drawing/2014/main" id="{B49822F6-8AAC-6C40-968C-9C11F1697F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5150" y="3547928"/>
            <a:ext cx="481330" cy="481330"/>
          </a:xfrm>
          <a:prstGeom prst="rect">
            <a:avLst/>
          </a:prstGeom>
        </p:spPr>
      </p:pic>
      <p:graphicFrame>
        <p:nvGraphicFramePr>
          <p:cNvPr id="12" name="Lentelė 2">
            <a:extLst>
              <a:ext uri="{FF2B5EF4-FFF2-40B4-BE49-F238E27FC236}">
                <a16:creationId xmlns:a16="http://schemas.microsoft.com/office/drawing/2014/main" id="{3CD40A5E-A71E-B12F-5AE1-466A1A78788B}"/>
              </a:ext>
            </a:extLst>
          </p:cNvPr>
          <p:cNvGraphicFramePr>
            <a:graphicFrameLocks noGrp="1"/>
          </p:cNvGraphicFramePr>
          <p:nvPr>
            <p:extLst>
              <p:ext uri="{D42A27DB-BD31-4B8C-83A1-F6EECF244321}">
                <p14:modId xmlns:p14="http://schemas.microsoft.com/office/powerpoint/2010/main" val="1191810776"/>
              </p:ext>
            </p:extLst>
          </p:nvPr>
        </p:nvGraphicFramePr>
        <p:xfrm>
          <a:off x="133350" y="4151122"/>
          <a:ext cx="11925300" cy="76974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4</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3. </a:t>
                      </a:r>
                      <a:r>
                        <a:rPr lang="lt-LT" sz="1800" b="1" i="1" u="none" strike="noStrike" noProof="0">
                          <a:solidFill>
                            <a:srgbClr val="000000"/>
                          </a:solidFill>
                          <a:effectLst/>
                          <a:latin typeface="+mn-lt"/>
                          <a:cs typeface="Times New Roman" panose="02020603050405020304" pitchFamily="18" charset="0"/>
                        </a:rPr>
                        <a:t>Regioninio sąvartyno infrastruktūros užtikrinimas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graphicFrame>
        <p:nvGraphicFramePr>
          <p:cNvPr id="14" name="Lentelė 9">
            <a:extLst>
              <a:ext uri="{FF2B5EF4-FFF2-40B4-BE49-F238E27FC236}">
                <a16:creationId xmlns:a16="http://schemas.microsoft.com/office/drawing/2014/main" id="{3674C7C4-4B25-206F-1BA5-E69B04A95972}"/>
              </a:ext>
            </a:extLst>
          </p:cNvPr>
          <p:cNvGraphicFramePr>
            <a:graphicFrameLocks noGrp="1"/>
          </p:cNvGraphicFramePr>
          <p:nvPr>
            <p:extLst>
              <p:ext uri="{D42A27DB-BD31-4B8C-83A1-F6EECF244321}">
                <p14:modId xmlns:p14="http://schemas.microsoft.com/office/powerpoint/2010/main" val="2224299540"/>
              </p:ext>
            </p:extLst>
          </p:nvPr>
        </p:nvGraphicFramePr>
        <p:xfrm>
          <a:off x="133350" y="4914952"/>
          <a:ext cx="11925300" cy="769745"/>
        </p:xfrm>
        <a:graphic>
          <a:graphicData uri="http://schemas.openxmlformats.org/drawingml/2006/table">
            <a:tbl>
              <a:tblPr/>
              <a:tblGrid>
                <a:gridCol w="6108700">
                  <a:extLst>
                    <a:ext uri="{9D8B030D-6E8A-4147-A177-3AD203B41FA5}">
                      <a16:colId xmlns:a16="http://schemas.microsoft.com/office/drawing/2014/main" val="4260940002"/>
                    </a:ext>
                  </a:extLst>
                </a:gridCol>
                <a:gridCol w="1841500">
                  <a:extLst>
                    <a:ext uri="{9D8B030D-6E8A-4147-A177-3AD203B41FA5}">
                      <a16:colId xmlns:a16="http://schemas.microsoft.com/office/drawing/2014/main" val="3846014124"/>
                    </a:ext>
                  </a:extLst>
                </a:gridCol>
                <a:gridCol w="1921810">
                  <a:extLst>
                    <a:ext uri="{9D8B030D-6E8A-4147-A177-3AD203B41FA5}">
                      <a16:colId xmlns:a16="http://schemas.microsoft.com/office/drawing/2014/main" val="410866563"/>
                    </a:ext>
                  </a:extLst>
                </a:gridCol>
                <a:gridCol w="2053290">
                  <a:extLst>
                    <a:ext uri="{9D8B030D-6E8A-4147-A177-3AD203B41FA5}">
                      <a16:colId xmlns:a16="http://schemas.microsoft.com/office/drawing/2014/main" val="3959579043"/>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4</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4. </a:t>
                      </a:r>
                      <a:r>
                        <a:rPr lang="lt-LT" sz="1800" b="1" i="1" u="none" strike="noStrike" noProof="0">
                          <a:solidFill>
                            <a:srgbClr val="000000"/>
                          </a:solidFill>
                          <a:effectLst/>
                          <a:latin typeface="+mn-lt"/>
                          <a:cs typeface="Times New Roman" panose="02020603050405020304" pitchFamily="18" charset="0"/>
                        </a:rPr>
                        <a:t>Sąvartynų ir šalinamų atliekų monitoringo vykdymas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5770235"/>
                  </a:ext>
                </a:extLst>
              </a:tr>
            </a:tbl>
          </a:graphicData>
        </a:graphic>
      </p:graphicFrame>
      <p:pic>
        <p:nvPicPr>
          <p:cNvPr id="15" name="Graphic 8" descr="Euro">
            <a:extLst>
              <a:ext uri="{FF2B5EF4-FFF2-40B4-BE49-F238E27FC236}">
                <a16:creationId xmlns:a16="http://schemas.microsoft.com/office/drawing/2014/main" id="{2E4C9491-666F-E33B-8D43-A93B96EB78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4275343"/>
            <a:ext cx="472259" cy="472259"/>
          </a:xfrm>
          <a:prstGeom prst="rect">
            <a:avLst/>
          </a:prstGeom>
        </p:spPr>
      </p:pic>
      <p:pic>
        <p:nvPicPr>
          <p:cNvPr id="16" name="Graphic 1370347666" descr="Connections">
            <a:extLst>
              <a:ext uri="{FF2B5EF4-FFF2-40B4-BE49-F238E27FC236}">
                <a16:creationId xmlns:a16="http://schemas.microsoft.com/office/drawing/2014/main" id="{BD377114-D87D-93E1-6550-5E94317E8D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5150" y="5031523"/>
            <a:ext cx="481330" cy="481330"/>
          </a:xfrm>
          <a:prstGeom prst="rect">
            <a:avLst/>
          </a:prstGeom>
        </p:spPr>
      </p:pic>
    </p:spTree>
    <p:extLst>
      <p:ext uri="{BB962C8B-B14F-4D97-AF65-F5344CB8AC3E}">
        <p14:creationId xmlns:p14="http://schemas.microsoft.com/office/powerpoint/2010/main" val="382985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C3E31B38-FCB4-2F50-C94E-3B9598393575}"/>
              </a:ext>
            </a:extLst>
          </p:cNvPr>
          <p:cNvSpPr/>
          <p:nvPr/>
        </p:nvSpPr>
        <p:spPr>
          <a:xfrm>
            <a:off x="1229360" y="1406326"/>
            <a:ext cx="9977120" cy="4405895"/>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Rectangle 4">
            <a:extLst>
              <a:ext uri="{FF2B5EF4-FFF2-40B4-BE49-F238E27FC236}">
                <a16:creationId xmlns:a16="http://schemas.microsoft.com/office/drawing/2014/main" id="{A9065EC9-B1DA-7C18-D4A4-98A768FFE23D}"/>
              </a:ext>
            </a:extLst>
          </p:cNvPr>
          <p:cNvSpPr/>
          <p:nvPr/>
        </p:nvSpPr>
        <p:spPr>
          <a:xfrm>
            <a:off x="1229361" y="1406326"/>
            <a:ext cx="9977120" cy="109728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9">
            <a:extLst>
              <a:ext uri="{FF2B5EF4-FFF2-40B4-BE49-F238E27FC236}">
                <a16:creationId xmlns:a16="http://schemas.microsoft.com/office/drawing/2014/main" id="{27699D09-EC40-86E4-5CB6-E27C1540E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137" y="1739461"/>
            <a:ext cx="1163582" cy="499704"/>
          </a:xfrm>
          <a:prstGeom prst="rect">
            <a:avLst/>
          </a:prstGeom>
        </p:spPr>
      </p:pic>
      <p:pic>
        <p:nvPicPr>
          <p:cNvPr id="9" name="Picture 10">
            <a:extLst>
              <a:ext uri="{FF2B5EF4-FFF2-40B4-BE49-F238E27FC236}">
                <a16:creationId xmlns:a16="http://schemas.microsoft.com/office/drawing/2014/main" id="{76EFE889-BF49-1854-E873-68DE274EB0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8909" y="1616096"/>
            <a:ext cx="622304" cy="746434"/>
          </a:xfrm>
          <a:prstGeom prst="rect">
            <a:avLst/>
          </a:prstGeom>
          <a:noFill/>
        </p:spPr>
      </p:pic>
      <p:pic>
        <p:nvPicPr>
          <p:cNvPr id="12" name="Paveikslėlis 11">
            <a:extLst>
              <a:ext uri="{FF2B5EF4-FFF2-40B4-BE49-F238E27FC236}">
                <a16:creationId xmlns:a16="http://schemas.microsoft.com/office/drawing/2014/main" id="{579061D4-C799-A40D-BDC7-4BBA296B0F96}"/>
              </a:ext>
            </a:extLst>
          </p:cNvPr>
          <p:cNvPicPr>
            <a:picLocks noChangeAspect="1"/>
          </p:cNvPicPr>
          <p:nvPr/>
        </p:nvPicPr>
        <p:blipFill>
          <a:blip r:embed="rId5"/>
          <a:stretch>
            <a:fillRect/>
          </a:stretch>
        </p:blipFill>
        <p:spPr>
          <a:xfrm>
            <a:off x="5905171" y="1676565"/>
            <a:ext cx="625496" cy="625496"/>
          </a:xfrm>
          <a:prstGeom prst="rect">
            <a:avLst/>
          </a:prstGeom>
        </p:spPr>
      </p:pic>
      <p:sp>
        <p:nvSpPr>
          <p:cNvPr id="2" name="TextBox 1">
            <a:extLst>
              <a:ext uri="{FF2B5EF4-FFF2-40B4-BE49-F238E27FC236}">
                <a16:creationId xmlns:a16="http://schemas.microsoft.com/office/drawing/2014/main" id="{2ED7A587-9E74-E2F0-227E-BD338F6F1528}"/>
              </a:ext>
            </a:extLst>
          </p:cNvPr>
          <p:cNvSpPr txBox="1"/>
          <p:nvPr/>
        </p:nvSpPr>
        <p:spPr>
          <a:xfrm>
            <a:off x="4709159" y="2677294"/>
            <a:ext cx="3017520" cy="369332"/>
          </a:xfrm>
          <a:prstGeom prst="rect">
            <a:avLst/>
          </a:prstGeom>
          <a:noFill/>
        </p:spPr>
        <p:txBody>
          <a:bodyPr wrap="square" rtlCol="0">
            <a:spAutoFit/>
          </a:bodyPr>
          <a:lstStyle/>
          <a:p>
            <a:pPr algn="ctr"/>
            <a:r>
              <a:rPr lang="lt-LT">
                <a:solidFill>
                  <a:schemeClr val="accent3">
                    <a:lumMod val="60000"/>
                    <a:lumOff val="40000"/>
                  </a:schemeClr>
                </a:solidFill>
              </a:rPr>
              <a:t>Detalesnė informacija:</a:t>
            </a:r>
            <a:endParaRPr lang="en-US">
              <a:solidFill>
                <a:schemeClr val="accent3">
                  <a:lumMod val="60000"/>
                  <a:lumOff val="40000"/>
                </a:schemeClr>
              </a:solidFill>
            </a:endParaRPr>
          </a:p>
        </p:txBody>
      </p:sp>
      <p:sp>
        <p:nvSpPr>
          <p:cNvPr id="3" name="TextBox 2">
            <a:extLst>
              <a:ext uri="{FF2B5EF4-FFF2-40B4-BE49-F238E27FC236}">
                <a16:creationId xmlns:a16="http://schemas.microsoft.com/office/drawing/2014/main" id="{BCB17094-5D4E-7143-72FF-CE85B7642499}"/>
              </a:ext>
            </a:extLst>
          </p:cNvPr>
          <p:cNvSpPr txBox="1"/>
          <p:nvPr/>
        </p:nvSpPr>
        <p:spPr>
          <a:xfrm>
            <a:off x="4709159" y="3193170"/>
            <a:ext cx="3017520" cy="1200329"/>
          </a:xfrm>
          <a:prstGeom prst="rect">
            <a:avLst/>
          </a:prstGeom>
          <a:noFill/>
        </p:spPr>
        <p:txBody>
          <a:bodyPr wrap="square" rtlCol="0">
            <a:spAutoFit/>
          </a:bodyPr>
          <a:lstStyle/>
          <a:p>
            <a:pPr algn="ctr"/>
            <a:r>
              <a:rPr lang="en-US" sz="1600">
                <a:solidFill>
                  <a:schemeClr val="bg1"/>
                </a:solidFill>
                <a:latin typeface="+mj-lt"/>
              </a:rPr>
              <a:t>Daiva </a:t>
            </a:r>
            <a:r>
              <a:rPr lang="en-US" sz="1600" err="1">
                <a:solidFill>
                  <a:schemeClr val="bg1"/>
                </a:solidFill>
                <a:latin typeface="+mj-lt"/>
              </a:rPr>
              <a:t>Banait</a:t>
            </a:r>
            <a:r>
              <a:rPr lang="lt-LT" sz="1600">
                <a:solidFill>
                  <a:schemeClr val="bg1"/>
                </a:solidFill>
                <a:latin typeface="+mj-lt"/>
              </a:rPr>
              <a:t>ė</a:t>
            </a:r>
          </a:p>
          <a:p>
            <a:pPr algn="ctr"/>
            <a:r>
              <a:rPr lang="lt-LT" sz="1400">
                <a:solidFill>
                  <a:schemeClr val="accent3">
                    <a:lumMod val="60000"/>
                    <a:lumOff val="40000"/>
                  </a:schemeClr>
                </a:solidFill>
                <a:latin typeface="+mj-lt"/>
              </a:rPr>
              <a:t>Vyr. konsultantė</a:t>
            </a:r>
            <a:endParaRPr lang="en-US" sz="1400">
              <a:solidFill>
                <a:schemeClr val="accent3">
                  <a:lumMod val="60000"/>
                  <a:lumOff val="40000"/>
                </a:schemeClr>
              </a:solidFill>
              <a:latin typeface="+mj-lt"/>
            </a:endParaRPr>
          </a:p>
          <a:p>
            <a:pPr algn="ctr"/>
            <a:endParaRPr lang="lt-LT" sz="1400">
              <a:solidFill>
                <a:schemeClr val="bg1"/>
              </a:solidFill>
              <a:latin typeface="+mj-lt"/>
            </a:endParaRPr>
          </a:p>
          <a:p>
            <a:pPr algn="ctr"/>
            <a:r>
              <a:rPr lang="lt-LT" sz="1400">
                <a:solidFill>
                  <a:schemeClr val="bg1"/>
                </a:solidFill>
              </a:rPr>
              <a:t>Mob.: </a:t>
            </a:r>
            <a:r>
              <a:rPr lang="en-US" sz="1400">
                <a:solidFill>
                  <a:schemeClr val="bg1"/>
                </a:solidFill>
              </a:rPr>
              <a:t>+370 659 663 48</a:t>
            </a:r>
            <a:endParaRPr lang="lt-LT" sz="1400">
              <a:solidFill>
                <a:schemeClr val="bg1"/>
              </a:solidFill>
            </a:endParaRPr>
          </a:p>
          <a:p>
            <a:pPr algn="ctr"/>
            <a:r>
              <a:rPr lang="en-US" sz="1400">
                <a:solidFill>
                  <a:schemeClr val="bg1"/>
                </a:solidFill>
              </a:rPr>
              <a:t>E-mail: </a:t>
            </a:r>
            <a:r>
              <a:rPr lang="lt-LT" sz="1400" err="1">
                <a:solidFill>
                  <a:schemeClr val="bg1"/>
                </a:solidFill>
              </a:rPr>
              <a:t>daiva@ekt.lt</a:t>
            </a:r>
            <a:endParaRPr lang="lt-LT" sz="1400">
              <a:solidFill>
                <a:schemeClr val="bg1"/>
              </a:solidFill>
            </a:endParaRPr>
          </a:p>
        </p:txBody>
      </p:sp>
      <p:sp>
        <p:nvSpPr>
          <p:cNvPr id="4" name="TextBox 3">
            <a:extLst>
              <a:ext uri="{FF2B5EF4-FFF2-40B4-BE49-F238E27FC236}">
                <a16:creationId xmlns:a16="http://schemas.microsoft.com/office/drawing/2014/main" id="{C32F56B1-D211-D73E-F30F-59D3EAD0FA40}"/>
              </a:ext>
            </a:extLst>
          </p:cNvPr>
          <p:cNvSpPr txBox="1"/>
          <p:nvPr/>
        </p:nvSpPr>
        <p:spPr>
          <a:xfrm>
            <a:off x="3949667" y="4768732"/>
            <a:ext cx="4536504" cy="1046440"/>
          </a:xfrm>
          <a:prstGeom prst="rect">
            <a:avLst/>
          </a:prstGeom>
          <a:noFill/>
        </p:spPr>
        <p:txBody>
          <a:bodyPr wrap="square" rtlCol="0">
            <a:spAutoFit/>
          </a:bodyPr>
          <a:lstStyle/>
          <a:p>
            <a:pPr algn="ctr"/>
            <a:r>
              <a:rPr lang="lt-LT" sz="1400">
                <a:solidFill>
                  <a:schemeClr val="bg1">
                    <a:lumMod val="95000"/>
                  </a:schemeClr>
                </a:solidFill>
                <a:latin typeface="Bahnschrift Light" panose="020B0502040204020203" pitchFamily="34" charset="0"/>
              </a:rPr>
              <a:t>UAB „Ekonominės konsultacijos ir tyrimai“</a:t>
            </a:r>
          </a:p>
          <a:p>
            <a:pPr algn="ctr"/>
            <a:r>
              <a:rPr lang="lt-LT" sz="1200">
                <a:solidFill>
                  <a:schemeClr val="bg1">
                    <a:lumMod val="95000"/>
                  </a:schemeClr>
                </a:solidFill>
              </a:rPr>
              <a:t>J. Jasinskio g. 16 B, LT-03163 Vilnius</a:t>
            </a:r>
          </a:p>
          <a:p>
            <a:pPr algn="ctr"/>
            <a:r>
              <a:rPr lang="lt-LT" sz="1200">
                <a:solidFill>
                  <a:schemeClr val="bg1">
                    <a:lumMod val="95000"/>
                  </a:schemeClr>
                </a:solidFill>
              </a:rPr>
              <a:t>Tel.: (8-5) 252 6225</a:t>
            </a:r>
          </a:p>
          <a:p>
            <a:pPr algn="ctr"/>
            <a:r>
              <a:rPr lang="lt-LT" sz="1200">
                <a:solidFill>
                  <a:schemeClr val="bg1">
                    <a:lumMod val="95000"/>
                  </a:schemeClr>
                </a:solidFill>
              </a:rPr>
              <a:t>El. paštas: ekt@ekt.lt, </a:t>
            </a:r>
          </a:p>
          <a:p>
            <a:pPr algn="ctr"/>
            <a:r>
              <a:rPr lang="lt-LT" sz="1200">
                <a:solidFill>
                  <a:schemeClr val="bg1">
                    <a:lumMod val="95000"/>
                  </a:schemeClr>
                </a:solidFill>
              </a:rPr>
              <a:t>http://www.ekt.lt</a:t>
            </a:r>
          </a:p>
        </p:txBody>
      </p:sp>
    </p:spTree>
    <p:extLst>
      <p:ext uri="{BB962C8B-B14F-4D97-AF65-F5344CB8AC3E}">
        <p14:creationId xmlns:p14="http://schemas.microsoft.com/office/powerpoint/2010/main" val="179267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2"/>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2</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0186"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Marijampolės regiono atliekų prevencijos ir tvarkymo 2021–2027 m</a:t>
            </a:r>
            <a:r>
              <a:rPr lang="lt-LT" sz="2000" b="1" cap="all">
                <a:solidFill>
                  <a:srgbClr val="072A6C"/>
                </a:solidFill>
                <a:latin typeface="Calibri" panose="020F0502020204030204"/>
                <a:ea typeface="Cambria" panose="02040503050406030204" pitchFamily="18" charset="0"/>
              </a:rPr>
              <a:t>.</a:t>
            </a:r>
            <a:r>
              <a:rPr lang="pt-BR" sz="2000" b="1" cap="all">
                <a:solidFill>
                  <a:srgbClr val="072A6C"/>
                </a:solidFill>
                <a:latin typeface="Calibri" panose="020F0502020204030204"/>
                <a:ea typeface="Cambria" panose="02040503050406030204" pitchFamily="18" charset="0"/>
              </a:rPr>
              <a:t> plan</a:t>
            </a:r>
            <a:r>
              <a:rPr lang="lt-LT" sz="2000" b="1" cap="all">
                <a:solidFill>
                  <a:srgbClr val="072A6C"/>
                </a:solidFill>
                <a:latin typeface="Calibri" panose="020F0502020204030204"/>
                <a:ea typeface="Cambria" panose="02040503050406030204" pitchFamily="18" charset="0"/>
              </a:rPr>
              <a:t>o tikslai</a:t>
            </a:r>
            <a:endParaRPr lang="lt-LT" sz="2000">
              <a:solidFill>
                <a:srgbClr val="072A6C"/>
              </a:solidFill>
            </a:endParaRPr>
          </a:p>
        </p:txBody>
      </p:sp>
      <p:pic>
        <p:nvPicPr>
          <p:cNvPr id="82" name="Paveikslėlis 81">
            <a:extLst>
              <a:ext uri="{FF2B5EF4-FFF2-40B4-BE49-F238E27FC236}">
                <a16:creationId xmlns:a16="http://schemas.microsoft.com/office/drawing/2014/main" id="{DB8DA524-56A9-48F4-029D-11E43FC0DA0F}"/>
              </a:ext>
            </a:extLst>
          </p:cNvPr>
          <p:cNvPicPr>
            <a:picLocks noChangeAspect="1"/>
          </p:cNvPicPr>
          <p:nvPr/>
        </p:nvPicPr>
        <p:blipFill>
          <a:blip r:embed="rId3"/>
          <a:stretch>
            <a:fillRect/>
          </a:stretch>
        </p:blipFill>
        <p:spPr>
          <a:xfrm>
            <a:off x="513080" y="1415972"/>
            <a:ext cx="10180320" cy="4891713"/>
          </a:xfrm>
          <a:prstGeom prst="rect">
            <a:avLst/>
          </a:prstGeom>
        </p:spPr>
      </p:pic>
    </p:spTree>
    <p:extLst>
      <p:ext uri="{BB962C8B-B14F-4D97-AF65-F5344CB8AC3E}">
        <p14:creationId xmlns:p14="http://schemas.microsoft.com/office/powerpoint/2010/main" val="423160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2"/>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3</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79400" y="112473"/>
            <a:ext cx="10373360" cy="707886"/>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Marijampolės regiono atliekų prevencijos ir tvarkymo 2021–2027 m</a:t>
            </a:r>
            <a:r>
              <a:rPr lang="lt-LT" sz="2000" b="1" cap="all">
                <a:solidFill>
                  <a:srgbClr val="072A6C"/>
                </a:solidFill>
                <a:latin typeface="Calibri" panose="020F0502020204030204"/>
                <a:ea typeface="Cambria" panose="02040503050406030204" pitchFamily="18" charset="0"/>
              </a:rPr>
              <a:t>.</a:t>
            </a:r>
            <a:r>
              <a:rPr lang="pt-BR" sz="2000" b="1" cap="all">
                <a:solidFill>
                  <a:srgbClr val="072A6C"/>
                </a:solidFill>
                <a:latin typeface="Calibri" panose="020F0502020204030204"/>
                <a:ea typeface="Cambria" panose="02040503050406030204" pitchFamily="18" charset="0"/>
              </a:rPr>
              <a:t> plan</a:t>
            </a:r>
            <a:r>
              <a:rPr lang="lt-LT" sz="2000" b="1" cap="all">
                <a:solidFill>
                  <a:srgbClr val="072A6C"/>
                </a:solidFill>
                <a:latin typeface="Calibri" panose="020F0502020204030204"/>
                <a:ea typeface="Cambria" panose="02040503050406030204" pitchFamily="18" charset="0"/>
              </a:rPr>
              <a:t>o tikslai ir uždaviniai</a:t>
            </a:r>
            <a:endParaRPr lang="lt-LT" sz="2000">
              <a:solidFill>
                <a:srgbClr val="072A6C"/>
              </a:solidFill>
            </a:endParaRPr>
          </a:p>
        </p:txBody>
      </p:sp>
      <p:pic>
        <p:nvPicPr>
          <p:cNvPr id="16" name="Paveikslėlis 15">
            <a:extLst>
              <a:ext uri="{FF2B5EF4-FFF2-40B4-BE49-F238E27FC236}">
                <a16:creationId xmlns:a16="http://schemas.microsoft.com/office/drawing/2014/main" id="{A4A91398-9D2A-3D07-4605-F62EEBF8F4FB}"/>
              </a:ext>
            </a:extLst>
          </p:cNvPr>
          <p:cNvPicPr>
            <a:picLocks noChangeAspect="1"/>
          </p:cNvPicPr>
          <p:nvPr/>
        </p:nvPicPr>
        <p:blipFill>
          <a:blip r:embed="rId3"/>
          <a:stretch>
            <a:fillRect/>
          </a:stretch>
        </p:blipFill>
        <p:spPr>
          <a:xfrm>
            <a:off x="0" y="1038633"/>
            <a:ext cx="12192000" cy="5706894"/>
          </a:xfrm>
          <a:prstGeom prst="rect">
            <a:avLst/>
          </a:prstGeom>
        </p:spPr>
      </p:pic>
    </p:spTree>
    <p:extLst>
      <p:ext uri="{BB962C8B-B14F-4D97-AF65-F5344CB8AC3E}">
        <p14:creationId xmlns:p14="http://schemas.microsoft.com/office/powerpoint/2010/main" val="57131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2"/>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4</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79400" y="112473"/>
            <a:ext cx="10373360" cy="707886"/>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Marijampolės regiono atliekų prevencijos ir tvarkymo 2021–2027 m</a:t>
            </a:r>
            <a:r>
              <a:rPr lang="lt-LT" sz="2000" b="1" cap="all">
                <a:solidFill>
                  <a:srgbClr val="072A6C"/>
                </a:solidFill>
                <a:latin typeface="Calibri" panose="020F0502020204030204"/>
                <a:ea typeface="Cambria" panose="02040503050406030204" pitchFamily="18" charset="0"/>
              </a:rPr>
              <a:t>.</a:t>
            </a:r>
            <a:r>
              <a:rPr lang="pt-BR" sz="2000" b="1" cap="all">
                <a:solidFill>
                  <a:srgbClr val="072A6C"/>
                </a:solidFill>
                <a:latin typeface="Calibri" panose="020F0502020204030204"/>
                <a:ea typeface="Cambria" panose="02040503050406030204" pitchFamily="18" charset="0"/>
              </a:rPr>
              <a:t> plan</a:t>
            </a:r>
            <a:r>
              <a:rPr lang="lt-LT" sz="2000" b="1" cap="all">
                <a:solidFill>
                  <a:srgbClr val="072A6C"/>
                </a:solidFill>
                <a:latin typeface="Calibri" panose="020F0502020204030204"/>
                <a:ea typeface="Cambria" panose="02040503050406030204" pitchFamily="18" charset="0"/>
              </a:rPr>
              <a:t>o TIKSLŲ RODIKLIAI</a:t>
            </a:r>
            <a:endParaRPr lang="lt-LT" sz="2000">
              <a:solidFill>
                <a:srgbClr val="072A6C"/>
              </a:solidFill>
            </a:endParaRPr>
          </a:p>
        </p:txBody>
      </p:sp>
      <p:graphicFrame>
        <p:nvGraphicFramePr>
          <p:cNvPr id="9" name="Table 1">
            <a:extLst>
              <a:ext uri="{FF2B5EF4-FFF2-40B4-BE49-F238E27FC236}">
                <a16:creationId xmlns:a16="http://schemas.microsoft.com/office/drawing/2014/main" id="{3A6D83D2-C440-3713-CC6A-A386ADFBEA0B}"/>
              </a:ext>
            </a:extLst>
          </p:cNvPr>
          <p:cNvGraphicFramePr>
            <a:graphicFrameLocks noGrp="1"/>
          </p:cNvGraphicFramePr>
          <p:nvPr>
            <p:extLst>
              <p:ext uri="{D42A27DB-BD31-4B8C-83A1-F6EECF244321}">
                <p14:modId xmlns:p14="http://schemas.microsoft.com/office/powerpoint/2010/main" val="3388473272"/>
              </p:ext>
            </p:extLst>
          </p:nvPr>
        </p:nvGraphicFramePr>
        <p:xfrm>
          <a:off x="114300" y="1231891"/>
          <a:ext cx="11976099" cy="4968932"/>
        </p:xfrm>
        <a:graphic>
          <a:graphicData uri="http://schemas.openxmlformats.org/drawingml/2006/table">
            <a:tbl>
              <a:tblPr/>
              <a:tblGrid>
                <a:gridCol w="4279900">
                  <a:extLst>
                    <a:ext uri="{9D8B030D-6E8A-4147-A177-3AD203B41FA5}">
                      <a16:colId xmlns:a16="http://schemas.microsoft.com/office/drawing/2014/main" val="20000"/>
                    </a:ext>
                  </a:extLst>
                </a:gridCol>
                <a:gridCol w="4318000">
                  <a:extLst>
                    <a:ext uri="{9D8B030D-6E8A-4147-A177-3AD203B41FA5}">
                      <a16:colId xmlns:a16="http://schemas.microsoft.com/office/drawing/2014/main" val="20001"/>
                    </a:ext>
                  </a:extLst>
                </a:gridCol>
                <a:gridCol w="1536700">
                  <a:extLst>
                    <a:ext uri="{9D8B030D-6E8A-4147-A177-3AD203B41FA5}">
                      <a16:colId xmlns:a16="http://schemas.microsoft.com/office/drawing/2014/main" val="742620430"/>
                    </a:ext>
                  </a:extLst>
                </a:gridCol>
                <a:gridCol w="1841499">
                  <a:extLst>
                    <a:ext uri="{9D8B030D-6E8A-4147-A177-3AD203B41FA5}">
                      <a16:colId xmlns:a16="http://schemas.microsoft.com/office/drawing/2014/main" val="2255915090"/>
                    </a:ext>
                  </a:extLst>
                </a:gridCol>
              </a:tblGrid>
              <a:tr h="540925">
                <a:tc>
                  <a:txBody>
                    <a:bodyPr/>
                    <a:lstStyle/>
                    <a:p>
                      <a:pPr marL="0" algn="ctr" defTabSz="457200" rtl="0" eaLnBrk="1" fontAlgn="ctr" latinLnBrk="0" hangingPunct="1"/>
                      <a:r>
                        <a:rPr lang="lt-LT" sz="1800" b="1" i="0" u="none" strike="noStrike" kern="1200" noProof="0">
                          <a:solidFill>
                            <a:schemeClr val="accent1">
                              <a:lumMod val="50000"/>
                            </a:schemeClr>
                          </a:solidFill>
                          <a:effectLst/>
                          <a:latin typeface="+mn-lt"/>
                          <a:ea typeface="+mn-ea"/>
                          <a:cs typeface="Times New Roman" panose="02020603050405020304" pitchFamily="18" charset="0"/>
                        </a:rPr>
                        <a:t>Tikslas </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lt-LT" sz="1800" b="1" i="0" u="none" strike="noStrike" noProof="0">
                          <a:solidFill>
                            <a:schemeClr val="accent1">
                              <a:lumMod val="50000"/>
                            </a:schemeClr>
                          </a:solidFill>
                          <a:effectLst/>
                          <a:latin typeface="+mn-lt"/>
                          <a:cs typeface="Times New Roman" panose="02020603050405020304" pitchFamily="18" charset="0"/>
                        </a:rPr>
                        <a:t>Rodiklis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2021 m.</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lt-LT" sz="1800" b="1" i="0" u="none" strike="noStrike" noProof="0">
                          <a:solidFill>
                            <a:schemeClr val="accent1">
                              <a:lumMod val="50000"/>
                            </a:schemeClr>
                          </a:solidFill>
                          <a:effectLst/>
                          <a:latin typeface="+mn-lt"/>
                          <a:cs typeface="Times New Roman" panose="02020603050405020304" pitchFamily="18" charset="0"/>
                        </a:rPr>
                        <a:t>Pasiekimo reikšmė (</a:t>
                      </a:r>
                      <a:r>
                        <a:rPr lang="en-US" sz="1800" b="1" i="0" u="none" strike="noStrike" noProof="0">
                          <a:solidFill>
                            <a:schemeClr val="accent1">
                              <a:lumMod val="50000"/>
                            </a:schemeClr>
                          </a:solidFill>
                          <a:effectLst/>
                          <a:latin typeface="+mn-lt"/>
                          <a:cs typeface="Times New Roman" panose="02020603050405020304" pitchFamily="18" charset="0"/>
                        </a:rPr>
                        <a:t>2027 m.)</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645126"/>
                  </a:ext>
                </a:extLst>
              </a:tr>
              <a:tr h="8288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fontAlgn="ctr" latinLnBrk="0" hangingPunct="1"/>
                      <a:r>
                        <a:rPr lang="lt-LT" sz="1600" b="1" i="0" u="none" strike="noStrike" kern="1200" noProof="0">
                          <a:solidFill>
                            <a:schemeClr val="accent1">
                              <a:lumMod val="50000"/>
                            </a:schemeClr>
                          </a:solidFill>
                          <a:effectLst/>
                          <a:latin typeface="+mn-lt"/>
                          <a:ea typeface="+mn-ea"/>
                          <a:cs typeface="Times New Roman" panose="02020603050405020304" pitchFamily="18" charset="0"/>
                        </a:rPr>
                        <a:t>1. ATLIEKŲ PREVENCIJOS SKATINIMAS</a:t>
                      </a:r>
                    </a:p>
                  </a:txBody>
                  <a:tcPr marL="0" marR="0" marT="0" marB="0" anchor="ctr">
                    <a:lnL w="12700" cmpd="sng">
                      <a:solidFill>
                        <a:sysClr val="window" lastClr="FFFFFF"/>
                      </a:solidFill>
                    </a:lnL>
                    <a:lnR w="28575" cap="flat" cmpd="sng" algn="ctr">
                      <a:solidFill>
                        <a:schemeClr val="accent1">
                          <a:lumMod val="20000"/>
                          <a:lumOff val="80000"/>
                        </a:schemeClr>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lt-LT" sz="1800" b="0" i="0" u="none" strike="noStrike" noProof="0">
                          <a:solidFill>
                            <a:srgbClr val="000000"/>
                          </a:solidFill>
                          <a:effectLst/>
                          <a:latin typeface="+mn-lt"/>
                          <a:cs typeface="Times New Roman" panose="02020603050405020304" pitchFamily="18" charset="0"/>
                        </a:rPr>
                        <a:t>Komunalinių atliekų, tenkančių vienam gyventojui, kiekis (kg/m.), palyginti su ES vidurkiu, </a:t>
                      </a:r>
                      <a:r>
                        <a:rPr lang="lt-LT" sz="1800" b="1" i="0" u="none" strike="noStrike" noProof="0">
                          <a:solidFill>
                            <a:srgbClr val="000000"/>
                          </a:solidFill>
                          <a:effectLst/>
                          <a:latin typeface="+mn-lt"/>
                          <a:cs typeface="Times New Roman" panose="02020603050405020304" pitchFamily="18" charset="0"/>
                        </a:rPr>
                        <a:t>proc.</a:t>
                      </a:r>
                    </a:p>
                  </a:txBody>
                  <a:tcPr marL="0" marR="0" marT="0" marB="0" anchor="ctr">
                    <a:lnL w="28575" cap="flat" cmpd="sng" algn="ctr">
                      <a:solidFill>
                        <a:schemeClr val="accent1">
                          <a:lumMod val="20000"/>
                          <a:lumOff val="80000"/>
                        </a:schemeClr>
                      </a:solidFill>
                      <a:prstDash val="solid"/>
                      <a:round/>
                      <a:headEnd type="none" w="med" len="med"/>
                      <a:tailEnd type="none" w="med" len="med"/>
                    </a:lnL>
                    <a:lnR w="28575" cap="flat" cmpd="sng" algn="ctr">
                      <a:solidFill>
                        <a:schemeClr val="accent1">
                          <a:lumMod val="20000"/>
                          <a:lumOff val="80000"/>
                        </a:schemeClr>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&lt;100</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28575" cap="flat" cmpd="sng" algn="ctr">
                      <a:solidFill>
                        <a:schemeClr val="accent1">
                          <a:lumMod val="20000"/>
                          <a:lumOff val="80000"/>
                        </a:schemeClr>
                      </a:solidFill>
                      <a:prstDash val="solid"/>
                      <a:round/>
                      <a:headEnd type="none" w="med" len="med"/>
                      <a:tailEnd type="none" w="med" len="med"/>
                    </a:lnL>
                    <a:lnR w="28575" cap="flat" cmpd="sng" algn="ctr">
                      <a:solidFill>
                        <a:schemeClr val="accent1">
                          <a:lumMod val="20000"/>
                          <a:lumOff val="80000"/>
                        </a:schemeClr>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&lt;100</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28575" cap="flat" cmpd="sng" algn="ctr">
                      <a:solidFill>
                        <a:schemeClr val="accent1">
                          <a:lumMod val="20000"/>
                          <a:lumOff val="80000"/>
                        </a:schemeClr>
                      </a:solidFill>
                      <a:prstDash val="solid"/>
                      <a:round/>
                      <a:headEnd type="none" w="med" len="med"/>
                      <a:tailEnd type="none" w="med" len="med"/>
                    </a:lnL>
                    <a:lnR w="12700" cmpd="sng">
                      <a:solidFill>
                        <a:sysClr val="window" lastClr="FFFFFF"/>
                      </a:solidFill>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13813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lt-LT" sz="1600" b="1" i="0" u="none" strike="noStrike" noProof="0">
                          <a:solidFill>
                            <a:schemeClr val="accent1">
                              <a:lumMod val="50000"/>
                            </a:schemeClr>
                          </a:solidFill>
                          <a:effectLst/>
                          <a:latin typeface="+mn-lt"/>
                          <a:cs typeface="Times New Roman" panose="02020603050405020304" pitchFamily="18" charset="0"/>
                        </a:rPr>
                        <a:t>2. ATLIEKŲ ATSKIRIMAS SUSIDARYMO ŠALTINYJE, SIEKIANT PARUOŠTI PAKARTOTINAI NAUDOTI ARBA PERDIRBTI </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lt-LT" sz="1800" b="0" i="0" u="none" strike="noStrike" noProof="0">
                          <a:solidFill>
                            <a:srgbClr val="000000"/>
                          </a:solidFill>
                          <a:effectLst/>
                          <a:latin typeface="+mn-lt"/>
                          <a:cs typeface="Times New Roman" panose="02020603050405020304" pitchFamily="18" charset="0"/>
                        </a:rPr>
                        <a:t>Atliekų susidarymo vietoje sutvarkytų biologinių atliekų ir rūšiuojamuoju būdu surinktų komunalinių atliekų kiekis, </a:t>
                      </a:r>
                      <a:r>
                        <a:rPr lang="lt-LT" sz="1800" b="1" i="0" u="none" strike="noStrike" noProof="0">
                          <a:solidFill>
                            <a:srgbClr val="000000"/>
                          </a:solidFill>
                          <a:effectLst/>
                          <a:latin typeface="+mn-lt"/>
                          <a:cs typeface="Times New Roman" panose="02020603050405020304" pitchFamily="18" charset="0"/>
                        </a:rPr>
                        <a:t>proc.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48</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80</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813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lt-LT" sz="1600" b="1" i="0" u="none" strike="noStrike" noProof="0">
                          <a:solidFill>
                            <a:schemeClr val="accent1">
                              <a:lumMod val="50000"/>
                            </a:schemeClr>
                          </a:solidFill>
                          <a:effectLst/>
                          <a:latin typeface="+mn-lt"/>
                          <a:cs typeface="Times New Roman" panose="02020603050405020304" pitchFamily="18" charset="0"/>
                        </a:rPr>
                        <a:t>3. ATLIEKŲ PARUOŠIMAS NAUDOTI </a:t>
                      </a:r>
                      <a:endParaRPr lang="en-US" sz="1600" b="1" i="0" u="none" strike="noStrike" noProof="0">
                        <a:solidFill>
                          <a:schemeClr val="accent1">
                            <a:lumMod val="50000"/>
                          </a:schemeClr>
                        </a:solidFill>
                        <a:effectLst/>
                        <a:latin typeface="+mn-lt"/>
                        <a:cs typeface="Times New Roman" panose="02020603050405020304" pitchFamily="18" charset="0"/>
                      </a:endParaRPr>
                    </a:p>
                    <a:p>
                      <a:pPr algn="l" fontAlgn="ctr"/>
                      <a:r>
                        <a:rPr lang="lt-LT" sz="1600" b="1" i="0" u="none" strike="noStrike" noProof="0">
                          <a:solidFill>
                            <a:schemeClr val="accent1">
                              <a:lumMod val="50000"/>
                            </a:schemeClr>
                          </a:solidFill>
                          <a:effectLst/>
                          <a:latin typeface="+mn-lt"/>
                          <a:cs typeface="Times New Roman" panose="02020603050405020304" pitchFamily="18" charset="0"/>
                        </a:rPr>
                        <a:t>TOS PAČIOS ARBA KITOS PASKIRTIES PRODUKTAMS AR MEDŽIAGOMS GAMINTI</a:t>
                      </a:r>
                    </a:p>
                  </a:txBody>
                  <a:tcPr marL="0" marR="0" marT="0" marB="0" anchor="ctr">
                    <a:lnL w="12700" cmpd="sng">
                      <a:solidFill>
                        <a:sysClr val="window" lastClr="FFFFFF"/>
                      </a:solidFill>
                    </a:lnL>
                    <a:lnR w="28575" cap="flat" cmpd="sng" algn="ctr">
                      <a:solidFill>
                        <a:schemeClr val="accent1">
                          <a:lumMod val="20000"/>
                          <a:lumOff val="80000"/>
                        </a:schemeClr>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lt-LT" sz="1800" b="0" i="0" u="none" strike="noStrike" noProof="0">
                          <a:solidFill>
                            <a:srgbClr val="000000"/>
                          </a:solidFill>
                          <a:effectLst/>
                          <a:latin typeface="+mn-lt"/>
                          <a:cs typeface="Times New Roman" panose="02020603050405020304" pitchFamily="18" charset="0"/>
                        </a:rPr>
                        <a:t>Atliekų paruoštų perdirbti tos pačios at kitos paskirties produktams ar medžiagoms gaminti pokytis, </a:t>
                      </a:r>
                      <a:r>
                        <a:rPr lang="lt-LT" sz="1800" b="1" i="0" u="none" strike="noStrike" noProof="0">
                          <a:solidFill>
                            <a:srgbClr val="000000"/>
                          </a:solidFill>
                          <a:effectLst/>
                          <a:latin typeface="+mn-lt"/>
                          <a:cs typeface="Times New Roman" panose="02020603050405020304" pitchFamily="18" charset="0"/>
                        </a:rPr>
                        <a:t>proc.</a:t>
                      </a:r>
                    </a:p>
                  </a:txBody>
                  <a:tcPr marL="0" marR="0" marT="0" marB="0" anchor="ctr">
                    <a:lnL w="28575" cap="flat" cmpd="sng" algn="ctr">
                      <a:solidFill>
                        <a:schemeClr val="accent1">
                          <a:lumMod val="20000"/>
                          <a:lumOff val="80000"/>
                        </a:schemeClr>
                      </a:solidFill>
                      <a:prstDash val="solid"/>
                      <a:round/>
                      <a:headEnd type="none" w="med" len="med"/>
                      <a:tailEnd type="none" w="med" len="med"/>
                    </a:lnL>
                    <a:lnR w="28575" cap="flat" cmpd="sng" algn="ctr">
                      <a:solidFill>
                        <a:schemeClr val="accent1">
                          <a:lumMod val="20000"/>
                          <a:lumOff val="80000"/>
                        </a:schemeClr>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65</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28575" cap="flat" cmpd="sng" algn="ctr">
                      <a:solidFill>
                        <a:schemeClr val="accent1">
                          <a:lumMod val="20000"/>
                          <a:lumOff val="80000"/>
                        </a:schemeClr>
                      </a:solidFill>
                      <a:prstDash val="solid"/>
                      <a:round/>
                      <a:headEnd type="none" w="med" len="med"/>
                      <a:tailEnd type="none" w="med" len="med"/>
                    </a:lnL>
                    <a:lnR w="28575" cap="flat" cmpd="sng" algn="ctr">
                      <a:solidFill>
                        <a:schemeClr val="accent1">
                          <a:lumMod val="20000"/>
                          <a:lumOff val="80000"/>
                        </a:schemeClr>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68</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28575" cap="flat" cmpd="sng" algn="ctr">
                      <a:solidFill>
                        <a:schemeClr val="accent1">
                          <a:lumMod val="20000"/>
                          <a:lumOff val="80000"/>
                        </a:schemeClr>
                      </a:solidFill>
                      <a:prstDash val="solid"/>
                      <a:round/>
                      <a:headEnd type="none" w="med" len="med"/>
                      <a:tailEnd type="none" w="med" len="med"/>
                    </a:lnL>
                    <a:lnR w="12700" cmpd="sng">
                      <a:solidFill>
                        <a:sysClr val="window" lastClr="FFFFFF"/>
                      </a:solidFill>
                    </a:lnR>
                    <a:lnT w="12700" cap="flat" cmpd="sng" algn="ctr">
                      <a:solidFill>
                        <a:srgbClr val="F1A400"/>
                      </a:solidFill>
                      <a:prstDash val="solid"/>
                      <a:round/>
                      <a:headEnd type="none" w="med" len="med"/>
                      <a:tailEnd type="none" w="med" len="med"/>
                    </a:lnT>
                    <a:lnB w="12700" cap="flat" cmpd="sng" algn="ctr">
                      <a:solidFill>
                        <a:srgbClr val="F1A4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8288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US" sz="1600" b="1" u="none" strike="noStrike" noProof="0">
                          <a:solidFill>
                            <a:schemeClr val="accent1">
                              <a:lumMod val="50000"/>
                            </a:schemeClr>
                          </a:solidFill>
                          <a:effectLst/>
                          <a:latin typeface="+mn-lt"/>
                          <a:cs typeface="Times New Roman" panose="02020603050405020304" pitchFamily="18" charset="0"/>
                        </a:rPr>
                        <a:t>4. </a:t>
                      </a:r>
                      <a:r>
                        <a:rPr lang="lt-LT" sz="1600" b="1" u="none" strike="noStrike" noProof="0">
                          <a:solidFill>
                            <a:schemeClr val="accent1">
                              <a:lumMod val="50000"/>
                            </a:schemeClr>
                          </a:solidFill>
                          <a:effectLst/>
                          <a:latin typeface="+mn-lt"/>
                          <a:cs typeface="Times New Roman" panose="02020603050405020304" pitchFamily="18" charset="0"/>
                        </a:rPr>
                        <a:t>ATLIEKŲ ŠALINIMO GALIMYBĖS UŽTIKRINIMAS</a:t>
                      </a:r>
                      <a:endParaRPr lang="lt-LT" sz="16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lt-LT" sz="1800" b="0" i="0" u="none" strike="noStrike" noProof="0">
                          <a:solidFill>
                            <a:srgbClr val="000000"/>
                          </a:solidFill>
                          <a:effectLst/>
                          <a:latin typeface="+mn-lt"/>
                          <a:cs typeface="Times New Roman" panose="02020603050405020304" pitchFamily="18" charset="0"/>
                        </a:rPr>
                        <a:t>Sąvartynuose šalinamų komunalinių atliekų dalis, </a:t>
                      </a:r>
                      <a:r>
                        <a:rPr lang="lt-LT" sz="1800" b="1" i="0" u="none" strike="noStrike" noProof="0">
                          <a:solidFill>
                            <a:srgbClr val="000000"/>
                          </a:solidFill>
                          <a:effectLst/>
                          <a:latin typeface="+mn-lt"/>
                          <a:cs typeface="Times New Roman" panose="02020603050405020304" pitchFamily="18" charset="0"/>
                        </a:rPr>
                        <a:t>proc.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13,7</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1A4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algn="ctr" fontAlgn="ctr"/>
                      <a:r>
                        <a:rPr lang="en-US" sz="1800" b="1" i="0" u="none" strike="noStrike" noProof="0">
                          <a:solidFill>
                            <a:schemeClr val="accent1">
                              <a:lumMod val="50000"/>
                            </a:schemeClr>
                          </a:solidFill>
                          <a:effectLst/>
                          <a:latin typeface="+mn-lt"/>
                          <a:cs typeface="Times New Roman" panose="02020603050405020304" pitchFamily="18" charset="0"/>
                        </a:rPr>
                        <a:t>8</a:t>
                      </a:r>
                      <a:endParaRPr lang="lt-LT" sz="1800" b="1" i="0" u="none" strike="noStrike" noProof="0">
                        <a:solidFill>
                          <a:schemeClr val="accent1">
                            <a:lumMod val="50000"/>
                          </a:schemeClr>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rgbClr val="F1A4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4728886"/>
                  </a:ext>
                </a:extLst>
              </a:tr>
            </a:tbl>
          </a:graphicData>
        </a:graphic>
      </p:graphicFrame>
    </p:spTree>
    <p:extLst>
      <p:ext uri="{BB962C8B-B14F-4D97-AF65-F5344CB8AC3E}">
        <p14:creationId xmlns:p14="http://schemas.microsoft.com/office/powerpoint/2010/main" val="143131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2"/>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5</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1 TIKSLO UŽDAVINIAI, PRIEMONĖS, ATSAKOMYBĖS ir rodikliai (1)</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1663176189"/>
              </p:ext>
            </p:extLst>
          </p:nvPr>
        </p:nvGraphicFramePr>
        <p:xfrm>
          <a:off x="133350" y="1773549"/>
          <a:ext cx="11925300" cy="237312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549275">
                <a:tc gridSpan="4">
                  <a:txBody>
                    <a:bodyPr/>
                    <a:lstStyle/>
                    <a:p>
                      <a:pPr marL="0" algn="l" defTabSz="457200" rtl="0" eaLnBrk="1" fontAlgn="ctr" latinLnBrk="0" hangingPunct="1"/>
                      <a:r>
                        <a:rPr lang="lt-LT" sz="1800" b="1" i="0" u="none" strike="noStrike" kern="1200" noProof="0">
                          <a:solidFill>
                            <a:schemeClr val="bg1"/>
                          </a:solidFill>
                          <a:effectLst/>
                          <a:latin typeface="+mn-lt"/>
                          <a:ea typeface="+mn-ea"/>
                          <a:cs typeface="Times New Roman" panose="02020603050405020304" pitchFamily="18" charset="0"/>
                        </a:rPr>
                        <a:t>1.1. Prisidėti prie atliekų mažinimo, skatinant vartotojus rinktis daugkartinius gaminius, pakartotinį naudojimą, remonto ir (ar) taisymo paslaugas </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lt-LT" sz="1800" b="0" i="1" u="none" strike="noStrike" noProof="0">
                          <a:solidFill>
                            <a:srgbClr val="000000"/>
                          </a:solidFill>
                          <a:effectLst/>
                          <a:latin typeface="+mn-lt"/>
                          <a:cs typeface="Times New Roman" panose="02020603050405020304" pitchFamily="18" charset="0"/>
                        </a:rPr>
                        <a:t>1.1.</a:t>
                      </a:r>
                      <a:r>
                        <a:rPr lang="en-US" sz="1800" b="0" i="1" u="none" strike="noStrike" noProof="0">
                          <a:solidFill>
                            <a:srgbClr val="000000"/>
                          </a:solidFill>
                          <a:effectLst/>
                          <a:latin typeface="+mn-lt"/>
                          <a:cs typeface="Times New Roman" panose="02020603050405020304" pitchFamily="18" charset="0"/>
                        </a:rPr>
                        <a:t>1. </a:t>
                      </a:r>
                      <a:r>
                        <a:rPr lang="pt-BR" sz="1800" b="0" i="1" u="none" strike="noStrike" noProof="0">
                          <a:solidFill>
                            <a:srgbClr val="000000"/>
                          </a:solidFill>
                          <a:effectLst/>
                          <a:latin typeface="+mn-lt"/>
                          <a:cs typeface="Times New Roman" panose="02020603050405020304" pitchFamily="18" charset="0"/>
                        </a:rPr>
                        <a:t>Maisto švaistymo prevencijos ir maisto atliekų prevencijos skaitinimas </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2023–2027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769745">
                <a:tc gridSpan="4">
                  <a:txBody>
                    <a:bodyPr/>
                    <a:lstStyle/>
                    <a:p>
                      <a:pPr algn="just" fontAlgn="ctr"/>
                      <a:r>
                        <a:rPr lang="lt-LT" sz="1800" b="0" i="1" u="none" strike="noStrike" noProof="0">
                          <a:solidFill>
                            <a:schemeClr val="tx1"/>
                          </a:solidFill>
                          <a:effectLst/>
                          <a:latin typeface="+mn-lt"/>
                          <a:cs typeface="Times New Roman" panose="02020603050405020304" pitchFamily="18" charset="0"/>
                        </a:rPr>
                        <a:t>Maisto švaistymo prevencijos ir maisto atliekų prevencijos skatinimas stebimas savivaldybių atliekų prevencijos ir tvarkymo planų stebėsenoje.</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pic>
        <p:nvPicPr>
          <p:cNvPr id="7" name="Graphic 1370347666" descr="Connections">
            <a:extLst>
              <a:ext uri="{FF2B5EF4-FFF2-40B4-BE49-F238E27FC236}">
                <a16:creationId xmlns:a16="http://schemas.microsoft.com/office/drawing/2014/main" id="{A6B230B8-18BB-5EE9-F0C8-97CDD77BB1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6100" y="2740019"/>
            <a:ext cx="481330" cy="481330"/>
          </a:xfrm>
          <a:prstGeom prst="rect">
            <a:avLst/>
          </a:prstGeom>
        </p:spPr>
      </p:pic>
      <p:graphicFrame>
        <p:nvGraphicFramePr>
          <p:cNvPr id="11" name="Lentelė 10">
            <a:extLst>
              <a:ext uri="{FF2B5EF4-FFF2-40B4-BE49-F238E27FC236}">
                <a16:creationId xmlns:a16="http://schemas.microsoft.com/office/drawing/2014/main" id="{E5491CD4-7120-34FF-8A75-21498068BFD9}"/>
              </a:ext>
            </a:extLst>
          </p:cNvPr>
          <p:cNvGraphicFramePr>
            <a:graphicFrameLocks noGrp="1"/>
          </p:cNvGraphicFramePr>
          <p:nvPr>
            <p:extLst>
              <p:ext uri="{D42A27DB-BD31-4B8C-83A1-F6EECF244321}">
                <p14:modId xmlns:p14="http://schemas.microsoft.com/office/powerpoint/2010/main" val="4168325542"/>
              </p:ext>
            </p:extLst>
          </p:nvPr>
        </p:nvGraphicFramePr>
        <p:xfrm>
          <a:off x="133350" y="4258180"/>
          <a:ext cx="11925300" cy="1996689"/>
        </p:xfrm>
        <a:graphic>
          <a:graphicData uri="http://schemas.openxmlformats.org/drawingml/2006/table">
            <a:tbl>
              <a:tblPr/>
              <a:tblGrid>
                <a:gridCol w="6108700">
                  <a:extLst>
                    <a:ext uri="{9D8B030D-6E8A-4147-A177-3AD203B41FA5}">
                      <a16:colId xmlns:a16="http://schemas.microsoft.com/office/drawing/2014/main" val="2165713431"/>
                    </a:ext>
                  </a:extLst>
                </a:gridCol>
                <a:gridCol w="1866900">
                  <a:extLst>
                    <a:ext uri="{9D8B030D-6E8A-4147-A177-3AD203B41FA5}">
                      <a16:colId xmlns:a16="http://schemas.microsoft.com/office/drawing/2014/main" val="144239733"/>
                    </a:ext>
                  </a:extLst>
                </a:gridCol>
                <a:gridCol w="18964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899409">
                <a:tc>
                  <a:txBody>
                    <a:bodyPr/>
                    <a:lstStyle/>
                    <a:p>
                      <a:pPr algn="just" fontAlgn="ctr"/>
                      <a:r>
                        <a:rPr lang="lt-LT" sz="1800" b="0" i="1" u="none" strike="noStrike" noProof="0">
                          <a:solidFill>
                            <a:srgbClr val="000000"/>
                          </a:solidFill>
                          <a:effectLst/>
                          <a:latin typeface="+mn-lt"/>
                          <a:cs typeface="Times New Roman" panose="02020603050405020304" pitchFamily="18" charset="0"/>
                        </a:rPr>
                        <a:t>1.</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 </a:t>
                      </a:r>
                      <a:r>
                        <a:rPr lang="pt-BR" sz="1800" b="0" i="1" u="none" strike="noStrike" noProof="0">
                          <a:solidFill>
                            <a:srgbClr val="000000"/>
                          </a:solidFill>
                          <a:effectLst/>
                          <a:latin typeface="+mn-lt"/>
                          <a:cs typeface="Times New Roman" panose="02020603050405020304" pitchFamily="18" charset="0"/>
                        </a:rPr>
                        <a:t>Viešinimo kampanijų organizavimas ir vykdymas</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4</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495300">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endParaRPr lang="en-US" sz="1800" b="1" i="0" u="none" strike="noStrike" noProof="0">
                        <a:solidFill>
                          <a:srgbClr val="072A6C"/>
                        </a:solidFill>
                        <a:effectLst/>
                        <a:latin typeface="+mn-lt"/>
                        <a:cs typeface="Times New Roman" panose="02020603050405020304" pitchFamily="18" charset="0"/>
                      </a:endParaRPr>
                    </a:p>
                    <a:p>
                      <a:pPr algn="just" fontAlgn="ctr"/>
                      <a:r>
                        <a:rPr lang="lt-LT" sz="1800" b="0" i="1" u="none" strike="noStrike" noProof="0">
                          <a:solidFill>
                            <a:srgbClr val="000000"/>
                          </a:solidFill>
                          <a:effectLst/>
                          <a:latin typeface="+mn-lt"/>
                          <a:cs typeface="Times New Roman" panose="02020603050405020304" pitchFamily="18" charset="0"/>
                        </a:rPr>
                        <a:t>1.</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2.-1. </a:t>
                      </a:r>
                      <a:r>
                        <a:rPr lang="lt-LT" sz="1800" kern="1200">
                          <a:solidFill>
                            <a:schemeClr val="tx1"/>
                          </a:solidFill>
                          <a:effectLst/>
                          <a:latin typeface="+mn-lt"/>
                          <a:ea typeface="+mn-ea"/>
                          <a:cs typeface="Times New Roman" panose="02020603050405020304" pitchFamily="18" charset="0"/>
                        </a:rPr>
                        <a:t>Su savivaldybėmis suderintas viešinimo planas, vnt.</a:t>
                      </a:r>
                      <a:r>
                        <a:rPr lang="en-US" sz="1800" kern="1200">
                          <a:solidFill>
                            <a:schemeClr val="tx1"/>
                          </a:solidFill>
                          <a:effectLst/>
                          <a:latin typeface="+mn-lt"/>
                          <a:ea typeface="+mn-ea"/>
                          <a:cs typeface="Times New Roman" panose="02020603050405020304" pitchFamily="18" charset="0"/>
                        </a:rPr>
                        <a:t> </a:t>
                      </a:r>
                    </a:p>
                    <a:p>
                      <a:pPr algn="just" fontAlgn="ctr"/>
                      <a:r>
                        <a:rPr lang="lt-LT" sz="1800" b="0" i="1" u="none" strike="noStrike" noProof="0">
                          <a:solidFill>
                            <a:srgbClr val="000000"/>
                          </a:solidFill>
                          <a:effectLst/>
                          <a:latin typeface="+mn-lt"/>
                          <a:cs typeface="Times New Roman" panose="02020603050405020304" pitchFamily="18" charset="0"/>
                        </a:rPr>
                        <a:t>1.</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2.-2. </a:t>
                      </a:r>
                      <a:r>
                        <a:rPr lang="lt-LT" sz="1800" kern="1200">
                          <a:solidFill>
                            <a:schemeClr val="tx1"/>
                          </a:solidFill>
                          <a:effectLst/>
                          <a:latin typeface="+mn-lt"/>
                          <a:ea typeface="+mn-ea"/>
                          <a:cs typeface="Times New Roman" panose="02020603050405020304" pitchFamily="18" charset="0"/>
                        </a:rPr>
                        <a:t>Įgyvendintų viešinimo kampanijų atliekų prevencijos ir tvarkymo temomis dalis, proc.</a:t>
                      </a:r>
                      <a:endParaRPr lang="lt-LT" sz="1800" b="0" i="0" u="none" strike="noStrike" noProof="0">
                        <a:solidFill>
                          <a:schemeClr val="tx1"/>
                        </a:solidFill>
                        <a:effectLst/>
                        <a:latin typeface="+mn-lt"/>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pic>
        <p:nvPicPr>
          <p:cNvPr id="15" name="Picture 499">
            <a:extLst>
              <a:ext uri="{FF2B5EF4-FFF2-40B4-BE49-F238E27FC236}">
                <a16:creationId xmlns:a16="http://schemas.microsoft.com/office/drawing/2014/main" id="{82E1D670-752E-33CB-DD28-B86C124DFB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sp>
        <p:nvSpPr>
          <p:cNvPr id="16" name="Stačiakampis 15">
            <a:extLst>
              <a:ext uri="{FF2B5EF4-FFF2-40B4-BE49-F238E27FC236}">
                <a16:creationId xmlns:a16="http://schemas.microsoft.com/office/drawing/2014/main" id="{D9AEB751-5415-7F3D-7DA4-5571DDCF19F9}"/>
              </a:ext>
            </a:extLst>
          </p:cNvPr>
          <p:cNvSpPr/>
          <p:nvPr/>
        </p:nvSpPr>
        <p:spPr>
          <a:xfrm>
            <a:off x="492760" y="1117038"/>
            <a:ext cx="11206480" cy="498739"/>
          </a:xfrm>
          <a:prstGeom prst="rect">
            <a:avLst/>
          </a:prstGeom>
          <a:solidFill>
            <a:srgbClr val="F1A400">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TextBox 16">
            <a:extLst>
              <a:ext uri="{FF2B5EF4-FFF2-40B4-BE49-F238E27FC236}">
                <a16:creationId xmlns:a16="http://schemas.microsoft.com/office/drawing/2014/main" id="{9268F4A0-08C2-67F4-4793-6CC424166620}"/>
              </a:ext>
            </a:extLst>
          </p:cNvPr>
          <p:cNvSpPr txBox="1"/>
          <p:nvPr/>
        </p:nvSpPr>
        <p:spPr>
          <a:xfrm>
            <a:off x="909320" y="1166352"/>
            <a:ext cx="10373360" cy="400110"/>
          </a:xfrm>
          <a:prstGeom prst="rect">
            <a:avLst/>
          </a:prstGeom>
          <a:noFill/>
        </p:spPr>
        <p:txBody>
          <a:bodyPr wrap="square">
            <a:spAutoFit/>
          </a:bodyPr>
          <a:lstStyle/>
          <a:p>
            <a:pPr algn="ctr"/>
            <a:r>
              <a:rPr lang="pt-BR" sz="2000" b="1" cap="all">
                <a:solidFill>
                  <a:srgbClr val="072A6C"/>
                </a:solidFill>
                <a:latin typeface="Calibri" panose="020F0502020204030204"/>
                <a:ea typeface="Cambria" panose="02040503050406030204" pitchFamily="18" charset="0"/>
              </a:rPr>
              <a:t>1 TIKSLAS. ATLIEKŲ PREVENCIJOS SKATINIMAS</a:t>
            </a:r>
            <a:endParaRPr lang="lt-LT" sz="2000">
              <a:solidFill>
                <a:srgbClr val="072A6C"/>
              </a:solidFill>
            </a:endParaRPr>
          </a:p>
        </p:txBody>
      </p:sp>
      <p:pic>
        <p:nvPicPr>
          <p:cNvPr id="2" name="Graphic 8" descr="Euro">
            <a:extLst>
              <a:ext uri="{FF2B5EF4-FFF2-40B4-BE49-F238E27FC236}">
                <a16:creationId xmlns:a16="http://schemas.microsoft.com/office/drawing/2014/main" id="{CD52507C-85FA-CF67-FF62-338C16A364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37850" y="4465501"/>
            <a:ext cx="472259" cy="472259"/>
          </a:xfrm>
          <a:prstGeom prst="rect">
            <a:avLst/>
          </a:prstGeom>
        </p:spPr>
      </p:pic>
    </p:spTree>
    <p:extLst>
      <p:ext uri="{BB962C8B-B14F-4D97-AF65-F5344CB8AC3E}">
        <p14:creationId xmlns:p14="http://schemas.microsoft.com/office/powerpoint/2010/main" val="23943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2"/>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6</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1 TIKSLO UŽDAVINIAI, PRIEMONĖS, ATSAKOMYBĖS ir rodikliai (2)</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3642567344"/>
              </p:ext>
            </p:extLst>
          </p:nvPr>
        </p:nvGraphicFramePr>
        <p:xfrm>
          <a:off x="133350" y="1736725"/>
          <a:ext cx="11925300" cy="242633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549275">
                <a:tc gridSpan="4">
                  <a:txBody>
                    <a:bodyPr/>
                    <a:lstStyle/>
                    <a:p>
                      <a:pPr marL="0" algn="l" defTabSz="457200" rtl="0" eaLnBrk="1" fontAlgn="ctr" latinLnBrk="0" hangingPunct="1"/>
                      <a:r>
                        <a:rPr lang="lt-LT" sz="1800" b="1" i="0" u="none" strike="noStrike" kern="1200" noProof="0">
                          <a:solidFill>
                            <a:schemeClr val="bg1"/>
                          </a:solidFill>
                          <a:effectLst/>
                          <a:latin typeface="+mn-lt"/>
                          <a:ea typeface="+mn-ea"/>
                          <a:cs typeface="Times New Roman" panose="02020603050405020304" pitchFamily="18" charset="0"/>
                        </a:rPr>
                        <a:t>1.</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Užtikrinti šiukšlinimo prevenciją, tvarkyti šiukšles</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lt-LT" sz="1800" b="1" i="1" u="none" strike="noStrike" noProof="0">
                          <a:solidFill>
                            <a:srgbClr val="000000"/>
                          </a:solidFill>
                          <a:effectLst/>
                          <a:latin typeface="+mn-lt"/>
                          <a:cs typeface="Times New Roman" panose="02020603050405020304" pitchFamily="18" charset="0"/>
                        </a:rPr>
                        <a:t>1.</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 </a:t>
                      </a:r>
                      <a:r>
                        <a:rPr lang="lt-LT" sz="1800" b="1" i="1" u="none" strike="noStrike" noProof="0">
                          <a:solidFill>
                            <a:srgbClr val="000000"/>
                          </a:solidFill>
                          <a:effectLst/>
                          <a:latin typeface="+mn-lt"/>
                          <a:cs typeface="Times New Roman" panose="02020603050405020304" pitchFamily="18" charset="0"/>
                        </a:rPr>
                        <a:t>Šiukšlių surinkimo ir sutvarkymo organizavimas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2023–2027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Savivaldybės (atsakingas vykdytojas), MAATC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769745">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r>
                        <a:rPr lang="en-US" sz="1800" b="0" i="1" u="none" strike="noStrike" noProof="0">
                          <a:solidFill>
                            <a:schemeClr val="tx1"/>
                          </a:solidFill>
                          <a:effectLst/>
                          <a:latin typeface="+mn-lt"/>
                          <a:cs typeface="Times New Roman" panose="02020603050405020304" pitchFamily="18" charset="0"/>
                        </a:rPr>
                        <a:t>1.2.1.-1. </a:t>
                      </a:r>
                      <a:r>
                        <a:rPr lang="lt-LT" sz="1800" i="0" kern="1200">
                          <a:solidFill>
                            <a:schemeClr val="tx1"/>
                          </a:solidFill>
                          <a:effectLst/>
                          <a:latin typeface="+mn-lt"/>
                          <a:ea typeface="+mn-ea"/>
                          <a:cs typeface="Times New Roman" panose="02020603050405020304" pitchFamily="18" charset="0"/>
                        </a:rPr>
                        <a:t>Suorganizuotas šiukšlių rinkimo akcijų skaičius, vnt.</a:t>
                      </a:r>
                      <a:endParaRPr lang="en-US" sz="1800" b="0" i="0" u="none" strike="noStrike" noProof="0">
                        <a:solidFill>
                          <a:schemeClr val="tx1"/>
                        </a:solidFill>
                        <a:effectLst/>
                        <a:latin typeface="+mn-lt"/>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graphicFrame>
        <p:nvGraphicFramePr>
          <p:cNvPr id="11" name="Lentelė 10">
            <a:extLst>
              <a:ext uri="{FF2B5EF4-FFF2-40B4-BE49-F238E27FC236}">
                <a16:creationId xmlns:a16="http://schemas.microsoft.com/office/drawing/2014/main" id="{E5491CD4-7120-34FF-8A75-21498068BFD9}"/>
              </a:ext>
            </a:extLst>
          </p:cNvPr>
          <p:cNvGraphicFramePr>
            <a:graphicFrameLocks noGrp="1"/>
          </p:cNvGraphicFramePr>
          <p:nvPr>
            <p:extLst>
              <p:ext uri="{D42A27DB-BD31-4B8C-83A1-F6EECF244321}">
                <p14:modId xmlns:p14="http://schemas.microsoft.com/office/powerpoint/2010/main" val="2706127314"/>
              </p:ext>
            </p:extLst>
          </p:nvPr>
        </p:nvGraphicFramePr>
        <p:xfrm>
          <a:off x="133350" y="4348356"/>
          <a:ext cx="11925300" cy="1448049"/>
        </p:xfrm>
        <a:graphic>
          <a:graphicData uri="http://schemas.openxmlformats.org/drawingml/2006/table">
            <a:tbl>
              <a:tblPr/>
              <a:tblGrid>
                <a:gridCol w="6108700">
                  <a:extLst>
                    <a:ext uri="{9D8B030D-6E8A-4147-A177-3AD203B41FA5}">
                      <a16:colId xmlns:a16="http://schemas.microsoft.com/office/drawing/2014/main" val="2165713431"/>
                    </a:ext>
                  </a:extLst>
                </a:gridCol>
                <a:gridCol w="1866900">
                  <a:extLst>
                    <a:ext uri="{9D8B030D-6E8A-4147-A177-3AD203B41FA5}">
                      <a16:colId xmlns:a16="http://schemas.microsoft.com/office/drawing/2014/main" val="144239733"/>
                    </a:ext>
                  </a:extLst>
                </a:gridCol>
                <a:gridCol w="18964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899409">
                <a:tc>
                  <a:txBody>
                    <a:bodyPr/>
                    <a:lstStyle/>
                    <a:p>
                      <a:pPr algn="just" fontAlgn="ctr"/>
                      <a:r>
                        <a:rPr lang="lt-LT" sz="1800" b="1" i="1" u="none" strike="noStrike" noProof="0">
                          <a:solidFill>
                            <a:srgbClr val="000000"/>
                          </a:solidFill>
                          <a:effectLst/>
                          <a:latin typeface="+mn-lt"/>
                          <a:cs typeface="Times New Roman" panose="02020603050405020304" pitchFamily="18" charset="0"/>
                        </a:rPr>
                        <a:t>1.</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 </a:t>
                      </a:r>
                      <a:r>
                        <a:rPr lang="lt-LT" sz="1800" b="1" i="1" u="none" strike="noStrike" noProof="0">
                          <a:solidFill>
                            <a:srgbClr val="000000"/>
                          </a:solidFill>
                          <a:effectLst/>
                          <a:latin typeface="+mn-lt"/>
                          <a:cs typeface="Times New Roman" panose="02020603050405020304" pitchFamily="18" charset="0"/>
                        </a:rPr>
                        <a:t>Antrinių žaliavų rūšiuojamojo surinkimo priemonių tinklo viešose vietose (parkuose, skveruose, lankytinose vietose, pagrindinėse gatvėse) plėtra</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2023–2027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495300">
                <a:tc gridSpan="4">
                  <a:txBody>
                    <a:bodyPr/>
                    <a:lstStyle/>
                    <a:p>
                      <a:pPr algn="just" fontAlgn="ctr"/>
                      <a:r>
                        <a:rPr lang="lt-LT" sz="1800" b="0" i="1" u="none" strike="noStrike" noProof="0">
                          <a:solidFill>
                            <a:schemeClr val="tx1"/>
                          </a:solidFill>
                          <a:effectLst/>
                          <a:latin typeface="+mn-lt"/>
                          <a:cs typeface="Times New Roman" panose="02020603050405020304" pitchFamily="18" charset="0"/>
                        </a:rPr>
                        <a:t>Prioritetinės viešosios vietos, kuriose įrengtos antrinių žaliavų surinkimo priemonės, stebimos savivaldybių atliekų prevencijos ir tvarkymo planų stebėsenoje.</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pic>
        <p:nvPicPr>
          <p:cNvPr id="2" name="Picture 499">
            <a:extLst>
              <a:ext uri="{FF2B5EF4-FFF2-40B4-BE49-F238E27FC236}">
                <a16:creationId xmlns:a16="http://schemas.microsoft.com/office/drawing/2014/main" id="{CD76E5BD-0708-8B4C-1795-9C200D3690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sp>
        <p:nvSpPr>
          <p:cNvPr id="9" name="Stačiakampis 8">
            <a:extLst>
              <a:ext uri="{FF2B5EF4-FFF2-40B4-BE49-F238E27FC236}">
                <a16:creationId xmlns:a16="http://schemas.microsoft.com/office/drawing/2014/main" id="{F647AB79-B367-2C78-D392-BB1E7261A994}"/>
              </a:ext>
            </a:extLst>
          </p:cNvPr>
          <p:cNvSpPr/>
          <p:nvPr/>
        </p:nvSpPr>
        <p:spPr>
          <a:xfrm>
            <a:off x="492760" y="1117038"/>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Box 11">
            <a:extLst>
              <a:ext uri="{FF2B5EF4-FFF2-40B4-BE49-F238E27FC236}">
                <a16:creationId xmlns:a16="http://schemas.microsoft.com/office/drawing/2014/main" id="{B91BAF9A-4A23-A56C-0A88-0D7EBC286DC2}"/>
              </a:ext>
            </a:extLst>
          </p:cNvPr>
          <p:cNvSpPr txBox="1"/>
          <p:nvPr/>
        </p:nvSpPr>
        <p:spPr>
          <a:xfrm>
            <a:off x="909320" y="1166352"/>
            <a:ext cx="10373360" cy="400110"/>
          </a:xfrm>
          <a:prstGeom prst="rect">
            <a:avLst/>
          </a:prstGeom>
          <a:noFill/>
        </p:spPr>
        <p:txBody>
          <a:bodyPr wrap="square">
            <a:spAutoFit/>
          </a:bodyPr>
          <a:lstStyle/>
          <a:p>
            <a:pPr algn="ctr"/>
            <a:r>
              <a:rPr lang="pt-BR" sz="2000" b="1" cap="all">
                <a:solidFill>
                  <a:srgbClr val="072A6C"/>
                </a:solidFill>
                <a:latin typeface="Calibri" panose="020F0502020204030204"/>
                <a:ea typeface="Cambria" panose="02040503050406030204" pitchFamily="18" charset="0"/>
              </a:rPr>
              <a:t>1 TIKSLAS. ATLIEKŲ PREVENCIJOS SKATINIMAS</a:t>
            </a:r>
            <a:endParaRPr lang="lt-LT" sz="2000">
              <a:solidFill>
                <a:srgbClr val="072A6C"/>
              </a:solidFill>
            </a:endParaRPr>
          </a:p>
        </p:txBody>
      </p:sp>
      <p:pic>
        <p:nvPicPr>
          <p:cNvPr id="7" name="Graphic 1370347666" descr="Connections">
            <a:extLst>
              <a:ext uri="{FF2B5EF4-FFF2-40B4-BE49-F238E27FC236}">
                <a16:creationId xmlns:a16="http://schemas.microsoft.com/office/drawing/2014/main" id="{B923E729-1B71-FF1E-C909-ED186BF35C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6100" y="2740019"/>
            <a:ext cx="481330" cy="481330"/>
          </a:xfrm>
          <a:prstGeom prst="rect">
            <a:avLst/>
          </a:prstGeom>
        </p:spPr>
      </p:pic>
      <p:pic>
        <p:nvPicPr>
          <p:cNvPr id="10" name="Graphic 8" descr="Euro">
            <a:extLst>
              <a:ext uri="{FF2B5EF4-FFF2-40B4-BE49-F238E27FC236}">
                <a16:creationId xmlns:a16="http://schemas.microsoft.com/office/drawing/2014/main" id="{4AA21E5A-D925-8739-D86F-2C7B9174861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34221" y="4551302"/>
            <a:ext cx="472259" cy="472259"/>
          </a:xfrm>
          <a:prstGeom prst="rect">
            <a:avLst/>
          </a:prstGeom>
        </p:spPr>
      </p:pic>
    </p:spTree>
    <p:extLst>
      <p:ext uri="{BB962C8B-B14F-4D97-AF65-F5344CB8AC3E}">
        <p14:creationId xmlns:p14="http://schemas.microsoft.com/office/powerpoint/2010/main" val="15872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7</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1 TIKSLO UŽDAVINIAI, PRIEMONĖS, ATSAKOMYBĖS ir rodikliai (3)</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751317842"/>
              </p:ext>
            </p:extLst>
          </p:nvPr>
        </p:nvGraphicFramePr>
        <p:xfrm>
          <a:off x="133350" y="1558175"/>
          <a:ext cx="11925300" cy="242633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549275">
                <a:tc gridSpan="4">
                  <a:txBody>
                    <a:bodyPr/>
                    <a:lstStyle/>
                    <a:p>
                      <a:pPr marL="0" algn="l" defTabSz="457200" rtl="0" eaLnBrk="1" fontAlgn="ctr" latinLnBrk="0" hangingPunct="1"/>
                      <a:r>
                        <a:rPr lang="lt-LT" sz="1800" b="1" i="0" u="none" strike="noStrike" kern="1200" noProof="0">
                          <a:solidFill>
                            <a:schemeClr val="bg1"/>
                          </a:solidFill>
                          <a:effectLst/>
                          <a:latin typeface="+mn-lt"/>
                          <a:ea typeface="+mn-ea"/>
                          <a:cs typeface="Times New Roman" panose="02020603050405020304" pitchFamily="18" charset="0"/>
                        </a:rPr>
                        <a:t>1.</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Užtikrinti šiukšlinimo prevenciją, tvarkyti šiukšles</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lt-LT" sz="1800" b="1" i="1" u="none" strike="noStrike" noProof="0">
                          <a:solidFill>
                            <a:srgbClr val="000000"/>
                          </a:solidFill>
                          <a:effectLst/>
                          <a:latin typeface="+mn-lt"/>
                          <a:cs typeface="Times New Roman" panose="02020603050405020304" pitchFamily="18" charset="0"/>
                        </a:rPr>
                        <a:t>1.</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3. </a:t>
                      </a:r>
                      <a:r>
                        <a:rPr lang="lt-LT" sz="1800" b="1" i="1" u="none" strike="noStrike" noProof="0">
                          <a:solidFill>
                            <a:srgbClr val="000000"/>
                          </a:solidFill>
                          <a:effectLst/>
                          <a:latin typeface="+mn-lt"/>
                          <a:cs typeface="Times New Roman" panose="02020603050405020304" pitchFamily="18" charset="0"/>
                        </a:rPr>
                        <a:t>Viešųjų geriamojo vandens stotelių tinklo plėtojimas savivaldybių traukos centruose, viešose sporto aikštelėse, aikštynuose ir parkuose</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2023–2027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769745">
                <a:tc gridSpan="4">
                  <a:txBody>
                    <a:bodyPr/>
                    <a:lstStyle/>
                    <a:p>
                      <a:pPr algn="just" fontAlgn="ctr"/>
                      <a:r>
                        <a:rPr lang="lt-LT" sz="1800" b="0" i="1" u="none" strike="noStrike" noProof="0">
                          <a:solidFill>
                            <a:schemeClr val="tx1"/>
                          </a:solidFill>
                          <a:effectLst/>
                          <a:latin typeface="+mn-lt"/>
                          <a:cs typeface="Times New Roman" panose="02020603050405020304" pitchFamily="18" charset="0"/>
                        </a:rPr>
                        <a:t>Prioritetinės viešosios vietos, kuriose įrengtos geriamojo vandens stotelės, stebimos savivaldybių atliekų prevencijos ir tvarkymo planų stebėsenoje.</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pic>
        <p:nvPicPr>
          <p:cNvPr id="10" name="Picture 499">
            <a:extLst>
              <a:ext uri="{FF2B5EF4-FFF2-40B4-BE49-F238E27FC236}">
                <a16:creationId xmlns:a16="http://schemas.microsoft.com/office/drawing/2014/main" id="{F0EAC4D6-BFA2-DFE5-0F89-79BA10E7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graphicFrame>
        <p:nvGraphicFramePr>
          <p:cNvPr id="11" name="Lentelė 10">
            <a:extLst>
              <a:ext uri="{FF2B5EF4-FFF2-40B4-BE49-F238E27FC236}">
                <a16:creationId xmlns:a16="http://schemas.microsoft.com/office/drawing/2014/main" id="{E5491CD4-7120-34FF-8A75-21498068BFD9}"/>
              </a:ext>
            </a:extLst>
          </p:cNvPr>
          <p:cNvGraphicFramePr>
            <a:graphicFrameLocks noGrp="1"/>
          </p:cNvGraphicFramePr>
          <p:nvPr>
            <p:extLst>
              <p:ext uri="{D42A27DB-BD31-4B8C-83A1-F6EECF244321}">
                <p14:modId xmlns:p14="http://schemas.microsoft.com/office/powerpoint/2010/main" val="3706489747"/>
              </p:ext>
            </p:extLst>
          </p:nvPr>
        </p:nvGraphicFramePr>
        <p:xfrm>
          <a:off x="133350" y="4078756"/>
          <a:ext cx="11925300" cy="1920240"/>
        </p:xfrm>
        <a:graphic>
          <a:graphicData uri="http://schemas.openxmlformats.org/drawingml/2006/table">
            <a:tbl>
              <a:tblPr/>
              <a:tblGrid>
                <a:gridCol w="6108700">
                  <a:extLst>
                    <a:ext uri="{9D8B030D-6E8A-4147-A177-3AD203B41FA5}">
                      <a16:colId xmlns:a16="http://schemas.microsoft.com/office/drawing/2014/main" val="2165713431"/>
                    </a:ext>
                  </a:extLst>
                </a:gridCol>
                <a:gridCol w="1866900">
                  <a:extLst>
                    <a:ext uri="{9D8B030D-6E8A-4147-A177-3AD203B41FA5}">
                      <a16:colId xmlns:a16="http://schemas.microsoft.com/office/drawing/2014/main" val="144239733"/>
                    </a:ext>
                  </a:extLst>
                </a:gridCol>
                <a:gridCol w="18964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899409">
                <a:tc>
                  <a:txBody>
                    <a:bodyPr/>
                    <a:lstStyle/>
                    <a:p>
                      <a:pPr algn="just" fontAlgn="ctr"/>
                      <a:r>
                        <a:rPr lang="lt-LT" sz="1800" b="1" i="1" u="none" strike="noStrike" noProof="0">
                          <a:solidFill>
                            <a:srgbClr val="000000"/>
                          </a:solidFill>
                          <a:effectLst/>
                          <a:latin typeface="+mn-lt"/>
                          <a:cs typeface="Times New Roman" panose="02020603050405020304" pitchFamily="18" charset="0"/>
                        </a:rPr>
                        <a:t>1.</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4. </a:t>
                      </a:r>
                      <a:r>
                        <a:rPr lang="lt-LT" sz="1800" b="1" i="1" u="none" strike="noStrike" noProof="0">
                          <a:solidFill>
                            <a:srgbClr val="000000"/>
                          </a:solidFill>
                          <a:effectLst/>
                          <a:latin typeface="+mn-lt"/>
                          <a:cs typeface="Times New Roman" panose="02020603050405020304" pitchFamily="18" charset="0"/>
                        </a:rPr>
                        <a:t>Padangų atliekų, kurių turėtojų nustatyti neįmanoma arba kuris neegzistuoja, sutvarkymas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2023–2027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Savivaldybės (atsakingas vykdytojas), </a:t>
                      </a:r>
                      <a:endParaRPr lang="en-US" sz="1800" b="0" i="1" u="none" strike="noStrike" noProof="0">
                        <a:solidFill>
                          <a:srgbClr val="000000"/>
                        </a:solidFill>
                        <a:effectLst/>
                        <a:latin typeface="+mn-lt"/>
                        <a:cs typeface="Times New Roman" panose="02020603050405020304" pitchFamily="18" charset="0"/>
                      </a:endParaRPr>
                    </a:p>
                    <a:p>
                      <a:pPr algn="ctr" fontAlgn="ctr"/>
                      <a:r>
                        <a:rPr lang="lt-LT" sz="1800" b="0" i="1" u="none" strike="noStrike" noProof="0">
                          <a:solidFill>
                            <a:srgbClr val="000000"/>
                          </a:solidFill>
                          <a:effectLst/>
                          <a:latin typeface="+mn-lt"/>
                          <a:cs typeface="Times New Roman" panose="02020603050405020304" pitchFamily="18" charset="0"/>
                        </a:rPr>
                        <a:t>MAATC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495300">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r>
                        <a:rPr lang="lt-LT" sz="1800" b="0" i="1" u="none" strike="noStrike" noProof="0">
                          <a:solidFill>
                            <a:srgbClr val="000000"/>
                          </a:solidFill>
                          <a:effectLst/>
                          <a:latin typeface="+mn-lt"/>
                          <a:cs typeface="Times New Roman" panose="02020603050405020304" pitchFamily="18" charset="0"/>
                        </a:rPr>
                        <a:t>1.</a:t>
                      </a:r>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4.-1. </a:t>
                      </a:r>
                      <a:r>
                        <a:rPr lang="lt-LT" sz="1800" kern="1200">
                          <a:solidFill>
                            <a:schemeClr val="tx1"/>
                          </a:solidFill>
                          <a:effectLst/>
                          <a:latin typeface="+mn-lt"/>
                          <a:ea typeface="+mn-ea"/>
                          <a:cs typeface="Times New Roman" panose="02020603050405020304" pitchFamily="18" charset="0"/>
                        </a:rPr>
                        <a:t>Suorganizuotas padangų atliekų, kurių turėtojų nustatyti neįmanoma arba kuris neegzistuoja, surinkimas ir sutvarkymas, vnt.</a:t>
                      </a:r>
                      <a:endParaRPr lang="lt-LT" sz="1800" b="0" i="0" u="none" strike="noStrike" noProof="0">
                        <a:solidFill>
                          <a:schemeClr val="tx1"/>
                        </a:solidFill>
                        <a:effectLst/>
                        <a:latin typeface="+mn-lt"/>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909320" y="996057"/>
            <a:ext cx="10373360" cy="400110"/>
          </a:xfrm>
          <a:prstGeom prst="rect">
            <a:avLst/>
          </a:prstGeom>
          <a:noFill/>
        </p:spPr>
        <p:txBody>
          <a:bodyPr wrap="square">
            <a:spAutoFit/>
          </a:bodyPr>
          <a:lstStyle/>
          <a:p>
            <a:pPr algn="ctr"/>
            <a:r>
              <a:rPr lang="pt-BR" sz="2000" b="1" cap="all">
                <a:solidFill>
                  <a:srgbClr val="072A6C"/>
                </a:solidFill>
                <a:latin typeface="Calibri" panose="020F0502020204030204"/>
                <a:ea typeface="Cambria" panose="02040503050406030204" pitchFamily="18" charset="0"/>
              </a:rPr>
              <a:t>1 TIKSLAS. ATLIEKŲ PREVENCIJOS SKATINIMAS</a:t>
            </a:r>
            <a:endParaRPr lang="lt-LT" sz="2000">
              <a:solidFill>
                <a:srgbClr val="072A6C"/>
              </a:solidFill>
            </a:endParaRPr>
          </a:p>
        </p:txBody>
      </p:sp>
      <p:pic>
        <p:nvPicPr>
          <p:cNvPr id="9" name="Graphic 8" descr="Euro">
            <a:extLst>
              <a:ext uri="{FF2B5EF4-FFF2-40B4-BE49-F238E27FC236}">
                <a16:creationId xmlns:a16="http://schemas.microsoft.com/office/drawing/2014/main" id="{D016C646-E481-239D-C10D-8D670DEE75C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1673" y="2535212"/>
            <a:ext cx="472259" cy="472259"/>
          </a:xfrm>
          <a:prstGeom prst="rect">
            <a:avLst/>
          </a:prstGeom>
        </p:spPr>
      </p:pic>
      <p:pic>
        <p:nvPicPr>
          <p:cNvPr id="12" name="Graphic 1370347666" descr="Connections">
            <a:extLst>
              <a:ext uri="{FF2B5EF4-FFF2-40B4-BE49-F238E27FC236}">
                <a16:creationId xmlns:a16="http://schemas.microsoft.com/office/drawing/2014/main" id="{EBFDD832-5C63-2B73-0851-DDAC739ECBA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01350" y="4325160"/>
            <a:ext cx="481330" cy="481330"/>
          </a:xfrm>
          <a:prstGeom prst="rect">
            <a:avLst/>
          </a:prstGeom>
        </p:spPr>
      </p:pic>
    </p:spTree>
    <p:extLst>
      <p:ext uri="{BB962C8B-B14F-4D97-AF65-F5344CB8AC3E}">
        <p14:creationId xmlns:p14="http://schemas.microsoft.com/office/powerpoint/2010/main" val="286525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8</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2 TIKSLO UŽDAVINIAI, PRIEMONĖS, ATSAKOMYBĖS ir rodikliai (1)</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3753218407"/>
              </p:ext>
            </p:extLst>
          </p:nvPr>
        </p:nvGraphicFramePr>
        <p:xfrm>
          <a:off x="133350" y="1558175"/>
          <a:ext cx="11925300" cy="242633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54927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1</a:t>
                      </a:r>
                      <a:r>
                        <a:rPr lang="lt-LT" sz="1800" b="1" i="0" u="none" strike="noStrike" kern="1200" noProof="0">
                          <a:solidFill>
                            <a:schemeClr val="bg1"/>
                          </a:solidFill>
                          <a:effectLst/>
                          <a:latin typeface="+mn-lt"/>
                          <a:ea typeface="+mn-ea"/>
                          <a:cs typeface="Times New Roman" panose="02020603050405020304" pitchFamily="18" charset="0"/>
                        </a:rPr>
                        <a:t>. Prisidėti prie gyventojų aplinkosauginio sąmoningumo ir atsakomybės atliekų rūšiavimo srityje didinimo</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 </a:t>
                      </a:r>
                      <a:r>
                        <a:rPr lang="lt-LT" sz="1800" b="1" i="1" u="none" strike="noStrike" noProof="0">
                          <a:solidFill>
                            <a:srgbClr val="000000"/>
                          </a:solidFill>
                          <a:effectLst/>
                          <a:latin typeface="+mn-lt"/>
                          <a:cs typeface="Times New Roman" panose="02020603050405020304" pitchFamily="18" charset="0"/>
                        </a:rPr>
                        <a:t>Viešinimo kampanijų vykdymas, skatinant atliekų rūšiuojamąjį surinkimą </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4</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r h="769745">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1</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1.-1. </a:t>
                      </a:r>
                      <a:r>
                        <a:rPr lang="lt-LT" sz="1800" kern="1200">
                          <a:solidFill>
                            <a:schemeClr val="tx1"/>
                          </a:solidFill>
                          <a:effectLst/>
                          <a:latin typeface="+mn-lt"/>
                          <a:ea typeface="+mn-ea"/>
                          <a:cs typeface="Times New Roman" panose="02020603050405020304" pitchFamily="18" charset="0"/>
                        </a:rPr>
                        <a:t>Įgyvendintų suplanuotų iniciatyvų dalis, proc.</a:t>
                      </a:r>
                      <a:endParaRPr lang="lt-LT" sz="1800" b="0" i="0" u="none" strike="noStrike" noProof="0">
                        <a:solidFill>
                          <a:schemeClr val="tx1"/>
                        </a:solidFill>
                        <a:effectLst/>
                        <a:latin typeface="+mn-lt"/>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9637387"/>
                  </a:ext>
                </a:extLst>
              </a:tr>
            </a:tbl>
          </a:graphicData>
        </a:graphic>
      </p:graphicFrame>
      <p:pic>
        <p:nvPicPr>
          <p:cNvPr id="10" name="Picture 499">
            <a:extLst>
              <a:ext uri="{FF2B5EF4-FFF2-40B4-BE49-F238E27FC236}">
                <a16:creationId xmlns:a16="http://schemas.microsoft.com/office/drawing/2014/main" id="{F0EAC4D6-BFA2-DFE5-0F89-79BA10E7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2 TIKSLAS. ATLIEKŲ ATSKYRIMAS SUSIDARYMO ŠALTINYJE, SIEKIANT PARUOŠTI PAKARTOTINAI NAUDOTI ARBA PERDIRBTI </a:t>
            </a:r>
            <a:endParaRPr lang="lt-LT">
              <a:solidFill>
                <a:srgbClr val="072A6C"/>
              </a:solidFill>
            </a:endParaRPr>
          </a:p>
        </p:txBody>
      </p:sp>
      <p:pic>
        <p:nvPicPr>
          <p:cNvPr id="9" name="Graphic 1370347666" descr="Connections">
            <a:extLst>
              <a:ext uri="{FF2B5EF4-FFF2-40B4-BE49-F238E27FC236}">
                <a16:creationId xmlns:a16="http://schemas.microsoft.com/office/drawing/2014/main" id="{85D521A8-FA97-0453-D788-02BB3C4913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25150" y="2557285"/>
            <a:ext cx="481330" cy="481330"/>
          </a:xfrm>
          <a:prstGeom prst="rect">
            <a:avLst/>
          </a:prstGeom>
        </p:spPr>
      </p:pic>
      <p:graphicFrame>
        <p:nvGraphicFramePr>
          <p:cNvPr id="11" name="Lentelė 2">
            <a:extLst>
              <a:ext uri="{FF2B5EF4-FFF2-40B4-BE49-F238E27FC236}">
                <a16:creationId xmlns:a16="http://schemas.microsoft.com/office/drawing/2014/main" id="{C2D22DEF-82A5-D366-C981-FDBAA172D8D2}"/>
              </a:ext>
            </a:extLst>
          </p:cNvPr>
          <p:cNvGraphicFramePr>
            <a:graphicFrameLocks noGrp="1"/>
          </p:cNvGraphicFramePr>
          <p:nvPr>
            <p:extLst>
              <p:ext uri="{D42A27DB-BD31-4B8C-83A1-F6EECF244321}">
                <p14:modId xmlns:p14="http://schemas.microsoft.com/office/powerpoint/2010/main" val="1879558555"/>
              </p:ext>
            </p:extLst>
          </p:nvPr>
        </p:nvGraphicFramePr>
        <p:xfrm>
          <a:off x="133350" y="3984510"/>
          <a:ext cx="11925300" cy="165659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54927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Didinti atliekų rūšiavimo priemonių ir infrastruktūros prieinamumą</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1. </a:t>
                      </a:r>
                      <a:r>
                        <a:rPr lang="lt-LT" sz="1800" b="1" kern="1200">
                          <a:solidFill>
                            <a:schemeClr val="tx1"/>
                          </a:solidFill>
                          <a:effectLst/>
                          <a:latin typeface="+mn-lt"/>
                          <a:ea typeface="+mn-ea"/>
                          <a:cs typeface="+mn-cs"/>
                        </a:rPr>
                        <a:t>Antrinių žaliavų (tame tarpe pakuočių) rūšiuojamojo surinkimo priemonių (konteinerių prieinamumo) plėtra</a:t>
                      </a:r>
                      <a:endParaRPr lang="lt-LT" sz="1800" b="1" i="1" u="none" strike="noStrike" noProof="0">
                        <a:solidFill>
                          <a:srgbClr val="000000"/>
                        </a:solidFill>
                        <a:effectLst/>
                        <a:latin typeface="+mn-lt"/>
                        <a:cs typeface="Times New Roman" panose="02020603050405020304" pitchFamily="18"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2022-2027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pic>
        <p:nvPicPr>
          <p:cNvPr id="12" name="Graphic 8" descr="Euro">
            <a:extLst>
              <a:ext uri="{FF2B5EF4-FFF2-40B4-BE49-F238E27FC236}">
                <a16:creationId xmlns:a16="http://schemas.microsoft.com/office/drawing/2014/main" id="{169C821D-DD34-6503-943C-2563234489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25150" y="4992691"/>
            <a:ext cx="472259" cy="472259"/>
          </a:xfrm>
          <a:prstGeom prst="rect">
            <a:avLst/>
          </a:prstGeom>
        </p:spPr>
      </p:pic>
    </p:spTree>
    <p:extLst>
      <p:ext uri="{BB962C8B-B14F-4D97-AF65-F5344CB8AC3E}">
        <p14:creationId xmlns:p14="http://schemas.microsoft.com/office/powerpoint/2010/main" val="355920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145C6BD-8B92-76B9-E641-B12702F0A43B}"/>
              </a:ext>
            </a:extLst>
          </p:cNvPr>
          <p:cNvSpPr/>
          <p:nvPr/>
        </p:nvSpPr>
        <p:spPr>
          <a:xfrm>
            <a:off x="0" y="123627"/>
            <a:ext cx="11206480" cy="638373"/>
          </a:xfrm>
          <a:prstGeom prst="rect">
            <a:avLst/>
          </a:prstGeom>
          <a:solidFill>
            <a:srgbClr val="F1A4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a:extLst>
              <a:ext uri="{FF2B5EF4-FFF2-40B4-BE49-F238E27FC236}">
                <a16:creationId xmlns:a16="http://schemas.microsoft.com/office/drawing/2014/main" id="{B326FB55-0636-C2DE-AE6F-BBAF66E41D83}"/>
              </a:ext>
            </a:extLst>
          </p:cNvPr>
          <p:cNvPicPr>
            <a:picLocks noChangeAspect="1"/>
          </p:cNvPicPr>
          <p:nvPr/>
        </p:nvPicPr>
        <p:blipFill>
          <a:blip r:embed="rId3"/>
          <a:stretch>
            <a:fillRect/>
          </a:stretch>
        </p:blipFill>
        <p:spPr>
          <a:xfrm>
            <a:off x="10893732" y="136504"/>
            <a:ext cx="625496" cy="625496"/>
          </a:xfrm>
          <a:prstGeom prst="rect">
            <a:avLst/>
          </a:prstGeom>
        </p:spPr>
      </p:pic>
      <p:sp>
        <p:nvSpPr>
          <p:cNvPr id="6" name="Slide Number Placeholder 2">
            <a:extLst>
              <a:ext uri="{FF2B5EF4-FFF2-40B4-BE49-F238E27FC236}">
                <a16:creationId xmlns:a16="http://schemas.microsoft.com/office/drawing/2014/main" id="{FDBD340F-9DAB-05E3-11C8-C6B49537ABD3}"/>
              </a:ext>
            </a:extLst>
          </p:cNvPr>
          <p:cNvSpPr>
            <a:spLocks noGrp="1"/>
          </p:cNvSpPr>
          <p:nvPr>
            <p:ph type="sldNum" sz="quarter" idx="12"/>
          </p:nvPr>
        </p:nvSpPr>
        <p:spPr>
          <a:xfrm>
            <a:off x="11589685" y="136504"/>
            <a:ext cx="341030" cy="622300"/>
          </a:xfrm>
        </p:spPr>
        <p:txBody>
          <a:bodyPr/>
          <a:lstStyle/>
          <a:p>
            <a:fld id="{7E6E2A40-1CAD-4B0D-872B-B3E85AB30EAA}" type="slidenum">
              <a:rPr lang="lt-LT" sz="2400" smtClean="0">
                <a:solidFill>
                  <a:schemeClr val="bg1">
                    <a:lumMod val="50000"/>
                  </a:schemeClr>
                </a:solidFill>
                <a:latin typeface="Titillium VLN Normal" panose="00000500000000000000" pitchFamily="50" charset="-70"/>
              </a:rPr>
              <a:pPr/>
              <a:t>9</a:t>
            </a:fld>
            <a:endParaRPr lang="lt-LT" sz="2400">
              <a:solidFill>
                <a:schemeClr val="bg1">
                  <a:lumMod val="50000"/>
                </a:schemeClr>
              </a:solidFill>
              <a:latin typeface="Titillium VLN Normal" panose="00000500000000000000" pitchFamily="50" charset="-70"/>
            </a:endParaRPr>
          </a:p>
        </p:txBody>
      </p:sp>
      <p:sp>
        <p:nvSpPr>
          <p:cNvPr id="8" name="TextBox 7">
            <a:extLst>
              <a:ext uri="{FF2B5EF4-FFF2-40B4-BE49-F238E27FC236}">
                <a16:creationId xmlns:a16="http://schemas.microsoft.com/office/drawing/2014/main" id="{BE486701-2214-D4C4-450D-F6896DEF07BE}"/>
              </a:ext>
            </a:extLst>
          </p:cNvPr>
          <p:cNvSpPr txBox="1"/>
          <p:nvPr/>
        </p:nvSpPr>
        <p:spPr>
          <a:xfrm>
            <a:off x="261285" y="249197"/>
            <a:ext cx="10373360" cy="400110"/>
          </a:xfrm>
          <a:prstGeom prst="rect">
            <a:avLst/>
          </a:prstGeom>
          <a:noFill/>
        </p:spPr>
        <p:txBody>
          <a:bodyPr wrap="square">
            <a:spAutoFit/>
          </a:bodyPr>
          <a:lstStyle/>
          <a:p>
            <a:r>
              <a:rPr lang="pt-BR" sz="2000" b="1" cap="all">
                <a:solidFill>
                  <a:srgbClr val="072A6C"/>
                </a:solidFill>
                <a:latin typeface="Calibri" panose="020F0502020204030204"/>
                <a:ea typeface="Cambria" panose="02040503050406030204" pitchFamily="18" charset="0"/>
              </a:rPr>
              <a:t>2 TIKSLO UŽDAVINIAI, PRIEMONĖS, ATSAKOMYBĖS ir rodikliai (3)</a:t>
            </a:r>
            <a:endParaRPr lang="lt-LT" sz="2000">
              <a:solidFill>
                <a:srgbClr val="072A6C"/>
              </a:solidFill>
            </a:endParaRPr>
          </a:p>
        </p:txBody>
      </p:sp>
      <p:graphicFrame>
        <p:nvGraphicFramePr>
          <p:cNvPr id="3" name="Lentelė 2">
            <a:extLst>
              <a:ext uri="{FF2B5EF4-FFF2-40B4-BE49-F238E27FC236}">
                <a16:creationId xmlns:a16="http://schemas.microsoft.com/office/drawing/2014/main" id="{74FB9B76-8D05-BE2F-D8D5-10C32099B6F3}"/>
              </a:ext>
            </a:extLst>
          </p:cNvPr>
          <p:cNvGraphicFramePr>
            <a:graphicFrameLocks noGrp="1"/>
          </p:cNvGraphicFramePr>
          <p:nvPr>
            <p:extLst>
              <p:ext uri="{D42A27DB-BD31-4B8C-83A1-F6EECF244321}">
                <p14:modId xmlns:p14="http://schemas.microsoft.com/office/powerpoint/2010/main" val="1680278937"/>
              </p:ext>
            </p:extLst>
          </p:nvPr>
        </p:nvGraphicFramePr>
        <p:xfrm>
          <a:off x="133350" y="1558175"/>
          <a:ext cx="11925300" cy="1656590"/>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549275">
                <a:tc gridSpan="4">
                  <a:txBody>
                    <a:bodyPr/>
                    <a:lstStyle/>
                    <a:p>
                      <a:pPr marL="0" algn="l" defTabSz="457200" rtl="0" eaLnBrk="1" fontAlgn="ctr" latinLnBrk="0" hangingPunct="1"/>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a:t>
                      </a:r>
                      <a:r>
                        <a:rPr lang="en-US" sz="1800" b="1" i="0" u="none" strike="noStrike" kern="1200" noProof="0">
                          <a:solidFill>
                            <a:schemeClr val="bg1"/>
                          </a:solidFill>
                          <a:effectLst/>
                          <a:latin typeface="+mn-lt"/>
                          <a:ea typeface="+mn-ea"/>
                          <a:cs typeface="Times New Roman" panose="02020603050405020304" pitchFamily="18" charset="0"/>
                        </a:rPr>
                        <a:t>2</a:t>
                      </a:r>
                      <a:r>
                        <a:rPr lang="lt-LT" sz="1800" b="1" i="0" u="none" strike="noStrike" kern="1200" noProof="0">
                          <a:solidFill>
                            <a:schemeClr val="bg1"/>
                          </a:solidFill>
                          <a:effectLst/>
                          <a:latin typeface="+mn-lt"/>
                          <a:ea typeface="+mn-ea"/>
                          <a:cs typeface="Times New Roman" panose="02020603050405020304" pitchFamily="18" charset="0"/>
                        </a:rPr>
                        <a:t>. Didinti atliekų rūšiavimo priemonių ir infrastruktūros prieinamumą</a:t>
                      </a: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1A400"/>
                    </a:solid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2778349926"/>
                  </a:ext>
                </a:extLst>
              </a:tr>
              <a:tr h="284355">
                <a:tc>
                  <a:txBody>
                    <a:bodyPr/>
                    <a:lstStyle/>
                    <a:p>
                      <a:pPr algn="l" fontAlgn="ctr"/>
                      <a:r>
                        <a:rPr lang="lt-LT" sz="1800" b="1" i="1" u="none" strike="noStrike" noProof="0">
                          <a:solidFill>
                            <a:srgbClr val="072A6C"/>
                          </a:solidFill>
                          <a:effectLst/>
                          <a:latin typeface="+mn-lt"/>
                          <a:cs typeface="Times New Roman" panose="02020603050405020304" pitchFamily="18" charset="0"/>
                        </a:rPr>
                        <a:t>Priemonė</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Įvykdymo terminas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lt-LT" sz="1800" b="1" i="1" u="none" strike="noStrike" noProof="0">
                          <a:solidFill>
                            <a:srgbClr val="072A6C"/>
                          </a:solidFill>
                          <a:effectLst/>
                          <a:latin typeface="+mn-lt"/>
                          <a:cs typeface="Times New Roman" panose="02020603050405020304" pitchFamily="18" charset="0"/>
                        </a:rPr>
                        <a:t>Atsakingas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tc>
                  <a:txBody>
                    <a:bodyPr/>
                    <a:lstStyle/>
                    <a:p>
                      <a:pPr algn="ctr" fontAlgn="ctr"/>
                      <a:r>
                        <a:rPr lang="en-US" sz="1800" b="1" i="1" u="none" strike="noStrike" noProof="0" err="1">
                          <a:solidFill>
                            <a:srgbClr val="072A6C"/>
                          </a:solidFill>
                          <a:effectLst/>
                          <a:latin typeface="+mn-lt"/>
                          <a:cs typeface="Times New Roman" panose="02020603050405020304" pitchFamily="18" charset="0"/>
                        </a:rPr>
                        <a:t>Priemon</a:t>
                      </a:r>
                      <a:r>
                        <a:rPr lang="lt-LT" sz="1800" b="1" i="1" u="none" strike="noStrike" noProof="0">
                          <a:solidFill>
                            <a:srgbClr val="072A6C"/>
                          </a:solidFill>
                          <a:effectLst/>
                          <a:latin typeface="+mn-lt"/>
                          <a:cs typeface="Times New Roman" panose="02020603050405020304" pitchFamily="18" charset="0"/>
                        </a:rPr>
                        <a:t>ės tipas</a:t>
                      </a: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D5D"/>
                    </a:solidFill>
                  </a:tcPr>
                </a:tc>
                <a:extLst>
                  <a:ext uri="{0D108BD9-81ED-4DB2-BD59-A6C34878D82A}">
                    <a16:rowId xmlns:a16="http://schemas.microsoft.com/office/drawing/2014/main" val="2407717046"/>
                  </a:ext>
                </a:extLst>
              </a:tr>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 </a:t>
                      </a:r>
                      <a:r>
                        <a:rPr lang="lt-LT" sz="1800" b="1" i="1" u="none" strike="noStrike" noProof="0">
                          <a:solidFill>
                            <a:srgbClr val="000000"/>
                          </a:solidFill>
                          <a:effectLst/>
                          <a:latin typeface="+mn-lt"/>
                          <a:cs typeface="Times New Roman" panose="02020603050405020304" pitchFamily="18" charset="0"/>
                        </a:rPr>
                        <a:t>Mišrių komunalinių atliekų surinkimo priemonių (konteinerių) plėtra </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2022-2027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pic>
        <p:nvPicPr>
          <p:cNvPr id="10" name="Picture 499">
            <a:extLst>
              <a:ext uri="{FF2B5EF4-FFF2-40B4-BE49-F238E27FC236}">
                <a16:creationId xmlns:a16="http://schemas.microsoft.com/office/drawing/2014/main" id="{F0EAC4D6-BFA2-DFE5-0F89-79BA10E72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300" y="6367562"/>
            <a:ext cx="6997700" cy="403166"/>
          </a:xfrm>
          <a:prstGeom prst="rect">
            <a:avLst/>
          </a:prstGeom>
          <a:noFill/>
        </p:spPr>
      </p:pic>
      <p:sp>
        <p:nvSpPr>
          <p:cNvPr id="2" name="Stačiakampis 1">
            <a:extLst>
              <a:ext uri="{FF2B5EF4-FFF2-40B4-BE49-F238E27FC236}">
                <a16:creationId xmlns:a16="http://schemas.microsoft.com/office/drawing/2014/main" id="{A34E5819-8695-7A79-CC97-3C652C97C1BA}"/>
              </a:ext>
            </a:extLst>
          </p:cNvPr>
          <p:cNvSpPr/>
          <p:nvPr/>
        </p:nvSpPr>
        <p:spPr>
          <a:xfrm>
            <a:off x="492760" y="946743"/>
            <a:ext cx="11206480" cy="498739"/>
          </a:xfrm>
          <a:prstGeom prst="rect">
            <a:avLst/>
          </a:prstGeom>
          <a:solidFill>
            <a:srgbClr val="F1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4A06D9D7-F968-211C-DA51-720385B43495}"/>
              </a:ext>
            </a:extLst>
          </p:cNvPr>
          <p:cNvSpPr txBox="1"/>
          <p:nvPr/>
        </p:nvSpPr>
        <p:spPr>
          <a:xfrm>
            <a:off x="609272" y="872946"/>
            <a:ext cx="11150928" cy="646331"/>
          </a:xfrm>
          <a:prstGeom prst="rect">
            <a:avLst/>
          </a:prstGeom>
          <a:noFill/>
        </p:spPr>
        <p:txBody>
          <a:bodyPr wrap="square">
            <a:spAutoFit/>
          </a:bodyPr>
          <a:lstStyle/>
          <a:p>
            <a:pPr algn="ctr"/>
            <a:r>
              <a:rPr lang="pt-BR" b="1" cap="all">
                <a:solidFill>
                  <a:srgbClr val="072A6C"/>
                </a:solidFill>
                <a:latin typeface="Calibri" panose="020F0502020204030204"/>
                <a:ea typeface="Cambria" panose="02040503050406030204" pitchFamily="18" charset="0"/>
              </a:rPr>
              <a:t>2 TIKSLAS. ATLIEKŲ ATSKYRIMAS SUSIDARYMO ŠALTINYJE, SIEKIANT PARUOŠTI PAKARTOTINAI NAUDOTI ARBA PERDIRBTI </a:t>
            </a:r>
            <a:endParaRPr lang="lt-LT">
              <a:solidFill>
                <a:srgbClr val="072A6C"/>
              </a:solidFill>
            </a:endParaRPr>
          </a:p>
        </p:txBody>
      </p:sp>
      <p:pic>
        <p:nvPicPr>
          <p:cNvPr id="11" name="Graphic 8" descr="Euro">
            <a:extLst>
              <a:ext uri="{FF2B5EF4-FFF2-40B4-BE49-F238E27FC236}">
                <a16:creationId xmlns:a16="http://schemas.microsoft.com/office/drawing/2014/main" id="{34F1C053-FA55-C19E-9EDD-9345BF474B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1673" y="2535212"/>
            <a:ext cx="472259" cy="472259"/>
          </a:xfrm>
          <a:prstGeom prst="rect">
            <a:avLst/>
          </a:prstGeom>
        </p:spPr>
      </p:pic>
      <p:graphicFrame>
        <p:nvGraphicFramePr>
          <p:cNvPr id="9" name="Lentelė 2">
            <a:extLst>
              <a:ext uri="{FF2B5EF4-FFF2-40B4-BE49-F238E27FC236}">
                <a16:creationId xmlns:a16="http://schemas.microsoft.com/office/drawing/2014/main" id="{37B0C058-75AC-8132-087E-E58D0BB4FAB1}"/>
              </a:ext>
            </a:extLst>
          </p:cNvPr>
          <p:cNvGraphicFramePr>
            <a:graphicFrameLocks noGrp="1"/>
          </p:cNvGraphicFramePr>
          <p:nvPr>
            <p:extLst>
              <p:ext uri="{D42A27DB-BD31-4B8C-83A1-F6EECF244321}">
                <p14:modId xmlns:p14="http://schemas.microsoft.com/office/powerpoint/2010/main" val="1079320028"/>
              </p:ext>
            </p:extLst>
          </p:nvPr>
        </p:nvGraphicFramePr>
        <p:xfrm>
          <a:off x="133350" y="3214765"/>
          <a:ext cx="11925300" cy="769745"/>
        </p:xfrm>
        <a:graphic>
          <a:graphicData uri="http://schemas.openxmlformats.org/drawingml/2006/table">
            <a:tbl>
              <a:tblPr/>
              <a:tblGrid>
                <a:gridCol w="6108700">
                  <a:extLst>
                    <a:ext uri="{9D8B030D-6E8A-4147-A177-3AD203B41FA5}">
                      <a16:colId xmlns:a16="http://schemas.microsoft.com/office/drawing/2014/main" val="2165713431"/>
                    </a:ext>
                  </a:extLst>
                </a:gridCol>
                <a:gridCol w="1841500">
                  <a:extLst>
                    <a:ext uri="{9D8B030D-6E8A-4147-A177-3AD203B41FA5}">
                      <a16:colId xmlns:a16="http://schemas.microsoft.com/office/drawing/2014/main" val="144239733"/>
                    </a:ext>
                  </a:extLst>
                </a:gridCol>
                <a:gridCol w="1921810">
                  <a:extLst>
                    <a:ext uri="{9D8B030D-6E8A-4147-A177-3AD203B41FA5}">
                      <a16:colId xmlns:a16="http://schemas.microsoft.com/office/drawing/2014/main" val="3173458072"/>
                    </a:ext>
                  </a:extLst>
                </a:gridCol>
                <a:gridCol w="2053290">
                  <a:extLst>
                    <a:ext uri="{9D8B030D-6E8A-4147-A177-3AD203B41FA5}">
                      <a16:colId xmlns:a16="http://schemas.microsoft.com/office/drawing/2014/main" val="1491273596"/>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3. </a:t>
                      </a:r>
                      <a:r>
                        <a:rPr lang="lt-LT" sz="1800" b="1" i="1" u="none" strike="noStrike" noProof="0">
                          <a:solidFill>
                            <a:srgbClr val="000000"/>
                          </a:solidFill>
                          <a:effectLst/>
                          <a:latin typeface="+mn-lt"/>
                          <a:cs typeface="Times New Roman" panose="02020603050405020304" pitchFamily="18" charset="0"/>
                        </a:rPr>
                        <a:t>Esamų didelių atliekų surinkimo aikštelių (DASA) eksploatacijos užtikrinimas</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9579675"/>
                  </a:ext>
                </a:extLst>
              </a:tr>
            </a:tbl>
          </a:graphicData>
        </a:graphic>
      </p:graphicFrame>
      <p:graphicFrame>
        <p:nvGraphicFramePr>
          <p:cNvPr id="14" name="Lentelė 13">
            <a:extLst>
              <a:ext uri="{FF2B5EF4-FFF2-40B4-BE49-F238E27FC236}">
                <a16:creationId xmlns:a16="http://schemas.microsoft.com/office/drawing/2014/main" id="{4DE02816-0326-44B6-A200-40BCFE30072C}"/>
              </a:ext>
            </a:extLst>
          </p:cNvPr>
          <p:cNvGraphicFramePr>
            <a:graphicFrameLocks noGrp="1"/>
          </p:cNvGraphicFramePr>
          <p:nvPr>
            <p:extLst>
              <p:ext uri="{D42A27DB-BD31-4B8C-83A1-F6EECF244321}">
                <p14:modId xmlns:p14="http://schemas.microsoft.com/office/powerpoint/2010/main" val="1599300336"/>
              </p:ext>
            </p:extLst>
          </p:nvPr>
        </p:nvGraphicFramePr>
        <p:xfrm>
          <a:off x="133350" y="3984508"/>
          <a:ext cx="11925300" cy="1592705"/>
        </p:xfrm>
        <a:graphic>
          <a:graphicData uri="http://schemas.openxmlformats.org/drawingml/2006/table">
            <a:tbl>
              <a:tblPr/>
              <a:tblGrid>
                <a:gridCol w="6108700">
                  <a:extLst>
                    <a:ext uri="{9D8B030D-6E8A-4147-A177-3AD203B41FA5}">
                      <a16:colId xmlns:a16="http://schemas.microsoft.com/office/drawing/2014/main" val="2991333632"/>
                    </a:ext>
                  </a:extLst>
                </a:gridCol>
                <a:gridCol w="1841500">
                  <a:extLst>
                    <a:ext uri="{9D8B030D-6E8A-4147-A177-3AD203B41FA5}">
                      <a16:colId xmlns:a16="http://schemas.microsoft.com/office/drawing/2014/main" val="4040580282"/>
                    </a:ext>
                  </a:extLst>
                </a:gridCol>
                <a:gridCol w="1921810">
                  <a:extLst>
                    <a:ext uri="{9D8B030D-6E8A-4147-A177-3AD203B41FA5}">
                      <a16:colId xmlns:a16="http://schemas.microsoft.com/office/drawing/2014/main" val="2917348497"/>
                    </a:ext>
                  </a:extLst>
                </a:gridCol>
                <a:gridCol w="2053290">
                  <a:extLst>
                    <a:ext uri="{9D8B030D-6E8A-4147-A177-3AD203B41FA5}">
                      <a16:colId xmlns:a16="http://schemas.microsoft.com/office/drawing/2014/main" val="852439159"/>
                    </a:ext>
                  </a:extLst>
                </a:gridCol>
              </a:tblGrid>
              <a:tr h="769745">
                <a:tc>
                  <a:txBody>
                    <a:bodyPr/>
                    <a:lstStyle/>
                    <a:p>
                      <a:pPr algn="just" fontAlgn="ct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2</a:t>
                      </a:r>
                      <a:r>
                        <a:rPr lang="lt-LT" sz="1800" b="1" i="1" u="none" strike="noStrike" noProof="0">
                          <a:solidFill>
                            <a:srgbClr val="000000"/>
                          </a:solidFill>
                          <a:effectLst/>
                          <a:latin typeface="+mn-lt"/>
                          <a:cs typeface="Times New Roman" panose="02020603050405020304" pitchFamily="18" charset="0"/>
                        </a:rPr>
                        <a:t>.</a:t>
                      </a:r>
                      <a:r>
                        <a:rPr lang="en-US" sz="1800" b="1" i="1" u="none" strike="noStrike" noProof="0">
                          <a:solidFill>
                            <a:srgbClr val="000000"/>
                          </a:solidFill>
                          <a:effectLst/>
                          <a:latin typeface="+mn-lt"/>
                          <a:cs typeface="Times New Roman" panose="02020603050405020304" pitchFamily="18" charset="0"/>
                        </a:rPr>
                        <a:t>4. </a:t>
                      </a:r>
                      <a:r>
                        <a:rPr lang="lt-LT" sz="1800" b="1" i="1" u="none" strike="noStrike" noProof="0">
                          <a:solidFill>
                            <a:srgbClr val="000000"/>
                          </a:solidFill>
                          <a:effectLst/>
                          <a:latin typeface="+mn-lt"/>
                          <a:cs typeface="Times New Roman" panose="02020603050405020304" pitchFamily="18" charset="0"/>
                        </a:rPr>
                        <a:t>Didelių atliekų surinkimo aikštelių (DASA) tinklo plėtra regiono savivaldybėse</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kern="1200">
                          <a:solidFill>
                            <a:schemeClr val="tx1"/>
                          </a:solidFill>
                          <a:effectLst/>
                          <a:latin typeface="+mn-lt"/>
                          <a:ea typeface="+mn-ea"/>
                          <a:cs typeface="+mn-cs"/>
                        </a:rPr>
                        <a:t>202</a:t>
                      </a:r>
                      <a:r>
                        <a:rPr lang="en-US" sz="1800" kern="1200">
                          <a:solidFill>
                            <a:schemeClr val="tx1"/>
                          </a:solidFill>
                          <a:effectLst/>
                          <a:latin typeface="+mn-lt"/>
                          <a:ea typeface="+mn-ea"/>
                          <a:cs typeface="+mn-cs"/>
                        </a:rPr>
                        <a:t>3</a:t>
                      </a:r>
                      <a:r>
                        <a:rPr lang="lt-LT" sz="1800" kern="1200">
                          <a:solidFill>
                            <a:schemeClr val="tx1"/>
                          </a:solidFill>
                          <a:effectLst/>
                          <a:latin typeface="+mn-lt"/>
                          <a:ea typeface="+mn-ea"/>
                          <a:cs typeface="+mn-cs"/>
                        </a:rPr>
                        <a:t>-2027</a:t>
                      </a: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lt-LT" sz="1800" b="0" i="1" u="none" strike="noStrike" noProof="0">
                          <a:solidFill>
                            <a:srgbClr val="000000"/>
                          </a:solidFill>
                          <a:effectLst/>
                          <a:latin typeface="+mn-lt"/>
                          <a:cs typeface="Times New Roman" panose="02020603050405020304" pitchFamily="18" charset="0"/>
                        </a:rPr>
                        <a:t> MAATC (atsakingas vykdytojas), Savivaldybės</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lt-LT" sz="1800" b="0" i="1" u="none" strike="noStrike" noProof="0">
                        <a:solidFill>
                          <a:srgbClr val="000000"/>
                        </a:solidFill>
                        <a:effectLst/>
                        <a:latin typeface="+mn-lt"/>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1869242"/>
                  </a:ext>
                </a:extLst>
              </a:tr>
              <a:tr h="769745">
                <a:tc gridSpan="4">
                  <a:txBody>
                    <a:bodyPr/>
                    <a:lstStyle/>
                    <a:p>
                      <a:pPr algn="just" fontAlgn="ctr"/>
                      <a:r>
                        <a:rPr lang="en-US" sz="1800" b="1" i="0" u="none" strike="noStrike" noProof="0" err="1">
                          <a:solidFill>
                            <a:srgbClr val="072A6C"/>
                          </a:solidFill>
                          <a:effectLst/>
                          <a:latin typeface="+mn-lt"/>
                          <a:cs typeface="Times New Roman" panose="02020603050405020304" pitchFamily="18" charset="0"/>
                        </a:rPr>
                        <a:t>Rodikliai</a:t>
                      </a:r>
                      <a:r>
                        <a:rPr lang="en-US" sz="1800" b="1" i="0" u="none" strike="noStrike" noProof="0">
                          <a:solidFill>
                            <a:srgbClr val="072A6C"/>
                          </a:solidFill>
                          <a:effectLst/>
                          <a:latin typeface="+mn-lt"/>
                          <a:cs typeface="Times New Roman" panose="02020603050405020304" pitchFamily="18" charset="0"/>
                        </a:rPr>
                        <a:t>:</a:t>
                      </a:r>
                    </a:p>
                    <a:p>
                      <a:pPr algn="just" fontAlgn="ctr"/>
                      <a:endParaRPr lang="en-US" sz="700" b="1" i="0" u="none" strike="noStrike" noProof="0">
                        <a:solidFill>
                          <a:srgbClr val="072A6C"/>
                        </a:solidFill>
                        <a:effectLst/>
                        <a:latin typeface="+mn-lt"/>
                        <a:cs typeface="Times New Roman" panose="02020603050405020304" pitchFamily="18" charset="0"/>
                      </a:endParaRPr>
                    </a:p>
                    <a:p>
                      <a:pPr algn="just" fontAlgn="ctr"/>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2</a:t>
                      </a:r>
                      <a:r>
                        <a:rPr lang="lt-LT" sz="1800" b="0" i="1" u="none" strike="noStrike" noProof="0">
                          <a:solidFill>
                            <a:srgbClr val="000000"/>
                          </a:solidFill>
                          <a:effectLst/>
                          <a:latin typeface="+mn-lt"/>
                          <a:cs typeface="Times New Roman" panose="02020603050405020304" pitchFamily="18" charset="0"/>
                        </a:rPr>
                        <a:t>.</a:t>
                      </a:r>
                      <a:r>
                        <a:rPr lang="en-US" sz="1800" b="0" i="1" u="none" strike="noStrike" noProof="0">
                          <a:solidFill>
                            <a:srgbClr val="000000"/>
                          </a:solidFill>
                          <a:effectLst/>
                          <a:latin typeface="+mn-lt"/>
                          <a:cs typeface="Times New Roman" panose="02020603050405020304" pitchFamily="18" charset="0"/>
                        </a:rPr>
                        <a:t>4.-1. </a:t>
                      </a:r>
                      <a:r>
                        <a:rPr lang="lt-LT" sz="1800" kern="1200">
                          <a:solidFill>
                            <a:schemeClr val="tx1"/>
                          </a:solidFill>
                          <a:effectLst/>
                          <a:latin typeface="+mn-lt"/>
                          <a:ea typeface="+mn-ea"/>
                          <a:cs typeface="Times New Roman" panose="02020603050405020304" pitchFamily="18" charset="0"/>
                        </a:rPr>
                        <a:t>Įrengtos naujos DASA , vnt.</a:t>
                      </a:r>
                      <a:endParaRPr lang="lt-LT" sz="1800" b="0" i="0" u="none" strike="noStrike" noProof="0">
                        <a:solidFill>
                          <a:schemeClr val="tx1"/>
                        </a:solidFill>
                        <a:effectLst/>
                        <a:latin typeface="+mn-lt"/>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lt-LT" sz="1800" b="0" i="1" u="none" strike="noStrike" noProof="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93024289"/>
                  </a:ext>
                </a:extLst>
              </a:tr>
            </a:tbl>
          </a:graphicData>
        </a:graphic>
      </p:graphicFrame>
      <p:sp>
        <p:nvSpPr>
          <p:cNvPr id="15" name="TextBox 14">
            <a:extLst>
              <a:ext uri="{FF2B5EF4-FFF2-40B4-BE49-F238E27FC236}">
                <a16:creationId xmlns:a16="http://schemas.microsoft.com/office/drawing/2014/main" id="{6C21E625-9869-E279-F566-8890CF0B3A10}"/>
              </a:ext>
            </a:extLst>
          </p:cNvPr>
          <p:cNvSpPr txBox="1"/>
          <p:nvPr/>
        </p:nvSpPr>
        <p:spPr>
          <a:xfrm>
            <a:off x="261285" y="5693591"/>
            <a:ext cx="8689675" cy="369332"/>
          </a:xfrm>
          <a:prstGeom prst="rect">
            <a:avLst/>
          </a:prstGeom>
          <a:noFill/>
        </p:spPr>
        <p:txBody>
          <a:bodyPr wrap="square" rtlCol="0">
            <a:spAutoFit/>
          </a:bodyPr>
          <a:lstStyle/>
          <a:p>
            <a:r>
              <a:rPr lang="en-US" b="1" err="1">
                <a:solidFill>
                  <a:srgbClr val="072A6C"/>
                </a:solidFill>
              </a:rPr>
              <a:t>Naujai</a:t>
            </a:r>
            <a:r>
              <a:rPr lang="en-US" b="1">
                <a:solidFill>
                  <a:srgbClr val="072A6C"/>
                </a:solidFill>
              </a:rPr>
              <a:t> </a:t>
            </a:r>
            <a:r>
              <a:rPr lang="lt-LT" b="1">
                <a:solidFill>
                  <a:srgbClr val="072A6C"/>
                </a:solidFill>
              </a:rPr>
              <a:t>įrengti DASA planuojama Marijampolės ir Vilkaviškio savivaldybėse</a:t>
            </a:r>
          </a:p>
        </p:txBody>
      </p:sp>
      <p:pic>
        <p:nvPicPr>
          <p:cNvPr id="16" name="Graphic 1370347666" descr="Connections">
            <a:extLst>
              <a:ext uri="{FF2B5EF4-FFF2-40B4-BE49-F238E27FC236}">
                <a16:creationId xmlns:a16="http://schemas.microsoft.com/office/drawing/2014/main" id="{69FBDFA3-0EC0-2728-0186-7AA6555DED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1673" y="3422059"/>
            <a:ext cx="481330" cy="481330"/>
          </a:xfrm>
          <a:prstGeom prst="rect">
            <a:avLst/>
          </a:prstGeom>
        </p:spPr>
      </p:pic>
      <p:pic>
        <p:nvPicPr>
          <p:cNvPr id="17" name="Graphic 8" descr="Euro">
            <a:extLst>
              <a:ext uri="{FF2B5EF4-FFF2-40B4-BE49-F238E27FC236}">
                <a16:creationId xmlns:a16="http://schemas.microsoft.com/office/drawing/2014/main" id="{C20146E6-DDAD-9169-92BB-492E9F4FDA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221" y="4310618"/>
            <a:ext cx="472259" cy="472259"/>
          </a:xfrm>
          <a:prstGeom prst="rect">
            <a:avLst/>
          </a:prstGeom>
        </p:spPr>
      </p:pic>
    </p:spTree>
    <p:extLst>
      <p:ext uri="{BB962C8B-B14F-4D97-AF65-F5344CB8AC3E}">
        <p14:creationId xmlns:p14="http://schemas.microsoft.com/office/powerpoint/2010/main" val="193553387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4BFE78538054EA722B05521283528" ma:contentTypeVersion="17" ma:contentTypeDescription="Create a new document." ma:contentTypeScope="" ma:versionID="1b95eaa47cff27f7f18380985e893cd2">
  <xsd:schema xmlns:xsd="http://www.w3.org/2001/XMLSchema" xmlns:xs="http://www.w3.org/2001/XMLSchema" xmlns:p="http://schemas.microsoft.com/office/2006/metadata/properties" xmlns:ns2="8f3f2252-3603-49aa-ac8e-307372a50dca" xmlns:ns3="c4be9623-8533-4525-a9d4-060d4b2303db" targetNamespace="http://schemas.microsoft.com/office/2006/metadata/properties" ma:root="true" ma:fieldsID="cc0fca897d8d2fff12217025f3116c62" ns2:_="" ns3:_="">
    <xsd:import namespace="8f3f2252-3603-49aa-ac8e-307372a50dca"/>
    <xsd:import namespace="c4be9623-8533-4525-a9d4-060d4b2303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f2252-3603-49aa-ac8e-307372a50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f37590-f24c-42b8-be85-cbce8e7b94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e9623-8533-4525-a9d4-060d4b2303d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192754-23d9-452b-9c52-121a2d866fdf}" ma:internalName="TaxCatchAll" ma:showField="CatchAllData" ma:web="c4be9623-8533-4525-a9d4-060d4b2303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3f2252-3603-49aa-ac8e-307372a50dca">
      <Terms xmlns="http://schemas.microsoft.com/office/infopath/2007/PartnerControls"/>
    </lcf76f155ced4ddcb4097134ff3c332f>
    <TaxCatchAll xmlns="c4be9623-8533-4525-a9d4-060d4b2303db" xsi:nil="true"/>
  </documentManagement>
</p:properties>
</file>

<file path=customXml/itemProps1.xml><?xml version="1.0" encoding="utf-8"?>
<ds:datastoreItem xmlns:ds="http://schemas.openxmlformats.org/officeDocument/2006/customXml" ds:itemID="{97FB8613-010D-4988-A73F-094541DED985}"/>
</file>

<file path=customXml/itemProps2.xml><?xml version="1.0" encoding="utf-8"?>
<ds:datastoreItem xmlns:ds="http://schemas.openxmlformats.org/officeDocument/2006/customXml" ds:itemID="{12B5B423-D08F-46E0-8617-6FC6C96E607E}">
  <ds:schemaRefs>
    <ds:schemaRef ds:uri="http://schemas.microsoft.com/sharepoint/v3/contenttype/forms"/>
  </ds:schemaRefs>
</ds:datastoreItem>
</file>

<file path=customXml/itemProps3.xml><?xml version="1.0" encoding="utf-8"?>
<ds:datastoreItem xmlns:ds="http://schemas.openxmlformats.org/officeDocument/2006/customXml" ds:itemID="{834FDD30-53EC-46C3-8DE9-51D687365B4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Mantė Špilkovaitė</dc:creator>
  <cp:revision>1</cp:revision>
  <dcterms:created xsi:type="dcterms:W3CDTF">2023-05-24T12:53:06Z</dcterms:created>
  <dcterms:modified xsi:type="dcterms:W3CDTF">2023-08-17T11:08:39Z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0x0101008AC4BFE78538054EA722B05521283528</vt:lpwstr>
  </property>
</Properties>
</file>