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1"/>
  </p:sldMasterIdLst>
  <p:notesMasterIdLst>
    <p:notesMasterId r:id="rId25"/>
  </p:notesMasterIdLst>
  <p:handoutMasterIdLst>
    <p:handoutMasterId r:id="rId26"/>
  </p:handoutMasterIdLst>
  <p:sldIdLst>
    <p:sldId id="562" r:id="rId2"/>
    <p:sldId id="566" r:id="rId3"/>
    <p:sldId id="572" r:id="rId4"/>
    <p:sldId id="573" r:id="rId5"/>
    <p:sldId id="574" r:id="rId6"/>
    <p:sldId id="571" r:id="rId7"/>
    <p:sldId id="575" r:id="rId8"/>
    <p:sldId id="567" r:id="rId9"/>
    <p:sldId id="569" r:id="rId10"/>
    <p:sldId id="557" r:id="rId11"/>
    <p:sldId id="560" r:id="rId12"/>
    <p:sldId id="558" r:id="rId13"/>
    <p:sldId id="549" r:id="rId14"/>
    <p:sldId id="550" r:id="rId15"/>
    <p:sldId id="561" r:id="rId16"/>
    <p:sldId id="551" r:id="rId17"/>
    <p:sldId id="552" r:id="rId18"/>
    <p:sldId id="553" r:id="rId19"/>
    <p:sldId id="554" r:id="rId20"/>
    <p:sldId id="555" r:id="rId21"/>
    <p:sldId id="556" r:id="rId22"/>
    <p:sldId id="577" r:id="rId23"/>
    <p:sldId id="576" r:id="rId24"/>
  </p:sldIdLst>
  <p:sldSz cx="9144000" cy="6858000" type="screen4x3"/>
  <p:notesSz cx="6858000" cy="9947275"/>
  <p:defaultTextStyle>
    <a:defPPr>
      <a:defRPr lang="lt-L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88394" autoAdjust="0"/>
  </p:normalViewPr>
  <p:slideViewPr>
    <p:cSldViewPr>
      <p:cViewPr varScale="1">
        <p:scale>
          <a:sx n="96" d="100"/>
          <a:sy n="96" d="100"/>
        </p:scale>
        <p:origin x="4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547" cy="497922"/>
          </a:xfrm>
          <a:prstGeom prst="rect">
            <a:avLst/>
          </a:prstGeom>
        </p:spPr>
        <p:txBody>
          <a:bodyPr vert="horz" lIns="91879" tIns="45939" rIns="91879" bIns="45939" rtlCol="0"/>
          <a:lstStyle>
            <a:lvl1pPr algn="l">
              <a:defRPr sz="1200"/>
            </a:lvl1pPr>
          </a:lstStyle>
          <a:p>
            <a:pPr>
              <a:defRPr/>
            </a:pPr>
            <a:endParaRPr lang="lt-LT" dirty="0"/>
          </a:p>
        </p:txBody>
      </p:sp>
      <p:sp>
        <p:nvSpPr>
          <p:cNvPr id="3" name="Date Placeholder 2"/>
          <p:cNvSpPr>
            <a:spLocks noGrp="1"/>
          </p:cNvSpPr>
          <p:nvPr>
            <p:ph type="dt" sz="quarter" idx="1"/>
          </p:nvPr>
        </p:nvSpPr>
        <p:spPr>
          <a:xfrm>
            <a:off x="3883853" y="1"/>
            <a:ext cx="2972547" cy="497922"/>
          </a:xfrm>
          <a:prstGeom prst="rect">
            <a:avLst/>
          </a:prstGeom>
        </p:spPr>
        <p:txBody>
          <a:bodyPr vert="horz" lIns="91879" tIns="45939" rIns="91879" bIns="45939" rtlCol="0"/>
          <a:lstStyle>
            <a:lvl1pPr algn="r">
              <a:defRPr sz="1200"/>
            </a:lvl1pPr>
          </a:lstStyle>
          <a:p>
            <a:pPr>
              <a:defRPr/>
            </a:pPr>
            <a:fld id="{7A029BEE-F020-41F7-B4AE-327016BDD359}" type="datetimeFigureOut">
              <a:rPr lang="lt-LT"/>
              <a:pPr>
                <a:defRPr/>
              </a:pPr>
              <a:t>2015.07.23</a:t>
            </a:fld>
            <a:endParaRPr lang="lt-LT" dirty="0"/>
          </a:p>
        </p:txBody>
      </p:sp>
      <p:sp>
        <p:nvSpPr>
          <p:cNvPr id="4" name="Footer Placeholder 3"/>
          <p:cNvSpPr>
            <a:spLocks noGrp="1"/>
          </p:cNvSpPr>
          <p:nvPr>
            <p:ph type="ftr" sz="quarter" idx="2"/>
          </p:nvPr>
        </p:nvSpPr>
        <p:spPr>
          <a:xfrm>
            <a:off x="1" y="9447764"/>
            <a:ext cx="2972547" cy="497920"/>
          </a:xfrm>
          <a:prstGeom prst="rect">
            <a:avLst/>
          </a:prstGeom>
        </p:spPr>
        <p:txBody>
          <a:bodyPr vert="horz" lIns="91879" tIns="45939" rIns="91879" bIns="45939" rtlCol="0" anchor="b"/>
          <a:lstStyle>
            <a:lvl1pPr algn="l">
              <a:defRPr sz="1200"/>
            </a:lvl1pPr>
          </a:lstStyle>
          <a:p>
            <a:pPr>
              <a:defRPr/>
            </a:pPr>
            <a:endParaRPr lang="lt-LT" dirty="0"/>
          </a:p>
        </p:txBody>
      </p:sp>
      <p:sp>
        <p:nvSpPr>
          <p:cNvPr id="5" name="Slide Number Placeholder 4"/>
          <p:cNvSpPr>
            <a:spLocks noGrp="1"/>
          </p:cNvSpPr>
          <p:nvPr>
            <p:ph type="sldNum" sz="quarter" idx="3"/>
          </p:nvPr>
        </p:nvSpPr>
        <p:spPr>
          <a:xfrm>
            <a:off x="3883853" y="9447764"/>
            <a:ext cx="2972547" cy="497920"/>
          </a:xfrm>
          <a:prstGeom prst="rect">
            <a:avLst/>
          </a:prstGeom>
        </p:spPr>
        <p:txBody>
          <a:bodyPr vert="horz" lIns="91879" tIns="45939" rIns="91879" bIns="45939" rtlCol="0" anchor="b"/>
          <a:lstStyle>
            <a:lvl1pPr algn="r">
              <a:defRPr sz="1200"/>
            </a:lvl1pPr>
          </a:lstStyle>
          <a:p>
            <a:pPr>
              <a:defRPr/>
            </a:pPr>
            <a:fld id="{937C4CDB-1BF3-4414-8ACE-0CCCB9BF7231}" type="slidenum">
              <a:rPr lang="lt-LT"/>
              <a:pPr>
                <a:defRPr/>
              </a:pPr>
              <a:t>‹#›</a:t>
            </a:fld>
            <a:endParaRPr lang="lt-LT" dirty="0"/>
          </a:p>
        </p:txBody>
      </p:sp>
    </p:spTree>
    <p:extLst>
      <p:ext uri="{BB962C8B-B14F-4D97-AF65-F5344CB8AC3E}">
        <p14:creationId xmlns:p14="http://schemas.microsoft.com/office/powerpoint/2010/main" val="2241272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547" cy="497922"/>
          </a:xfrm>
          <a:prstGeom prst="rect">
            <a:avLst/>
          </a:prstGeom>
        </p:spPr>
        <p:txBody>
          <a:bodyPr vert="horz" lIns="91879" tIns="45939" rIns="91879" bIns="45939" rtlCol="0"/>
          <a:lstStyle>
            <a:lvl1pPr algn="l">
              <a:defRPr sz="1200"/>
            </a:lvl1pPr>
          </a:lstStyle>
          <a:p>
            <a:pPr>
              <a:defRPr/>
            </a:pPr>
            <a:endParaRPr lang="lt-LT" dirty="0"/>
          </a:p>
        </p:txBody>
      </p:sp>
      <p:sp>
        <p:nvSpPr>
          <p:cNvPr id="3" name="Date Placeholder 2"/>
          <p:cNvSpPr>
            <a:spLocks noGrp="1"/>
          </p:cNvSpPr>
          <p:nvPr>
            <p:ph type="dt" idx="1"/>
          </p:nvPr>
        </p:nvSpPr>
        <p:spPr>
          <a:xfrm>
            <a:off x="3883853" y="1"/>
            <a:ext cx="2972547" cy="497922"/>
          </a:xfrm>
          <a:prstGeom prst="rect">
            <a:avLst/>
          </a:prstGeom>
        </p:spPr>
        <p:txBody>
          <a:bodyPr vert="horz" lIns="91879" tIns="45939" rIns="91879" bIns="45939" rtlCol="0"/>
          <a:lstStyle>
            <a:lvl1pPr algn="r">
              <a:defRPr sz="1200"/>
            </a:lvl1pPr>
          </a:lstStyle>
          <a:p>
            <a:pPr>
              <a:defRPr/>
            </a:pPr>
            <a:fld id="{66C2B27B-5C92-44DB-A630-069A7B1ADD07}" type="datetimeFigureOut">
              <a:rPr lang="lt-LT"/>
              <a:pPr>
                <a:defRPr/>
              </a:pPr>
              <a:t>2015.07.23</a:t>
            </a:fld>
            <a:endParaRPr lang="lt-LT" dirty="0"/>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1879" tIns="45939" rIns="91879" bIns="45939" rtlCol="0" anchor="ctr"/>
          <a:lstStyle/>
          <a:p>
            <a:pPr lvl="0"/>
            <a:endParaRPr lang="lt-LT" noProof="0" dirty="0" smtClean="0"/>
          </a:p>
        </p:txBody>
      </p:sp>
      <p:sp>
        <p:nvSpPr>
          <p:cNvPr id="5" name="Notes Placeholder 4"/>
          <p:cNvSpPr>
            <a:spLocks noGrp="1"/>
          </p:cNvSpPr>
          <p:nvPr>
            <p:ph type="body" sz="quarter" idx="3"/>
          </p:nvPr>
        </p:nvSpPr>
        <p:spPr>
          <a:xfrm>
            <a:off x="685481" y="4724678"/>
            <a:ext cx="5487041" cy="4476512"/>
          </a:xfrm>
          <a:prstGeom prst="rect">
            <a:avLst/>
          </a:prstGeom>
        </p:spPr>
        <p:txBody>
          <a:bodyPr vert="horz" lIns="91879" tIns="45939" rIns="91879" bIns="4593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t-LT" noProof="0" smtClean="0"/>
          </a:p>
        </p:txBody>
      </p:sp>
      <p:sp>
        <p:nvSpPr>
          <p:cNvPr id="6" name="Footer Placeholder 5"/>
          <p:cNvSpPr>
            <a:spLocks noGrp="1"/>
          </p:cNvSpPr>
          <p:nvPr>
            <p:ph type="ftr" sz="quarter" idx="4"/>
          </p:nvPr>
        </p:nvSpPr>
        <p:spPr>
          <a:xfrm>
            <a:off x="1" y="9447764"/>
            <a:ext cx="2972547" cy="497920"/>
          </a:xfrm>
          <a:prstGeom prst="rect">
            <a:avLst/>
          </a:prstGeom>
        </p:spPr>
        <p:txBody>
          <a:bodyPr vert="horz" lIns="91879" tIns="45939" rIns="91879" bIns="45939" rtlCol="0" anchor="b"/>
          <a:lstStyle>
            <a:lvl1pPr algn="l">
              <a:defRPr sz="1200"/>
            </a:lvl1pPr>
          </a:lstStyle>
          <a:p>
            <a:pPr>
              <a:defRPr/>
            </a:pPr>
            <a:endParaRPr lang="lt-LT" dirty="0"/>
          </a:p>
        </p:txBody>
      </p:sp>
      <p:sp>
        <p:nvSpPr>
          <p:cNvPr id="7" name="Slide Number Placeholder 6"/>
          <p:cNvSpPr>
            <a:spLocks noGrp="1"/>
          </p:cNvSpPr>
          <p:nvPr>
            <p:ph type="sldNum" sz="quarter" idx="5"/>
          </p:nvPr>
        </p:nvSpPr>
        <p:spPr>
          <a:xfrm>
            <a:off x="3883853" y="9447764"/>
            <a:ext cx="2972547" cy="497920"/>
          </a:xfrm>
          <a:prstGeom prst="rect">
            <a:avLst/>
          </a:prstGeom>
        </p:spPr>
        <p:txBody>
          <a:bodyPr vert="horz" lIns="91879" tIns="45939" rIns="91879" bIns="45939" rtlCol="0" anchor="b"/>
          <a:lstStyle>
            <a:lvl1pPr algn="r">
              <a:defRPr sz="1200"/>
            </a:lvl1pPr>
          </a:lstStyle>
          <a:p>
            <a:pPr>
              <a:defRPr/>
            </a:pPr>
            <a:fld id="{3F6B046A-8739-44DD-B6B9-D69431EC768A}" type="slidenum">
              <a:rPr lang="lt-LT"/>
              <a:pPr>
                <a:defRPr/>
              </a:pPr>
              <a:t>‹#›</a:t>
            </a:fld>
            <a:endParaRPr lang="lt-LT" dirty="0"/>
          </a:p>
        </p:txBody>
      </p:sp>
    </p:spTree>
    <p:extLst>
      <p:ext uri="{BB962C8B-B14F-4D97-AF65-F5344CB8AC3E}">
        <p14:creationId xmlns:p14="http://schemas.microsoft.com/office/powerpoint/2010/main" val="3880211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vadinimo skaidrė">
    <p:spTree>
      <p:nvGrpSpPr>
        <p:cNvPr id="1" name=""/>
        <p:cNvGrpSpPr/>
        <p:nvPr/>
      </p:nvGrpSpPr>
      <p:grpSpPr>
        <a:xfrm>
          <a:off x="0" y="0"/>
          <a:ext cx="0" cy="0"/>
          <a:chOff x="0" y="0"/>
          <a:chExt cx="0" cy="0"/>
        </a:xfrm>
      </p:grpSpPr>
      <p:pic>
        <p:nvPicPr>
          <p:cNvPr id="3" name="Picture 6" descr="C:\Documents and Settings\m04259\My Documents\Popieriukai\Lietuvos regionine politika ir VRM_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43125" y="4754563"/>
            <a:ext cx="4857750" cy="210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ntraštė 1"/>
          <p:cNvSpPr>
            <a:spLocks noGrp="1"/>
          </p:cNvSpPr>
          <p:nvPr>
            <p:ph type="ctrTitle"/>
          </p:nvPr>
        </p:nvSpPr>
        <p:spPr>
          <a:xfrm>
            <a:off x="642910" y="1785926"/>
            <a:ext cx="7772400" cy="1470025"/>
          </a:xfrm>
        </p:spPr>
        <p:txBody>
          <a:bodyPr/>
          <a:lstStyle>
            <a:lvl1pPr>
              <a:defRPr sz="3200" b="1"/>
            </a:lvl1pPr>
          </a:lstStyle>
          <a:p>
            <a:r>
              <a:rPr lang="lt-LT" dirty="0" smtClean="0"/>
              <a:t>Spustelėkite, jei norite keisite ruoš. pav. stilių</a:t>
            </a:r>
            <a:endParaRPr lang="lt-LT" dirty="0"/>
          </a:p>
        </p:txBody>
      </p:sp>
      <p:sp>
        <p:nvSpPr>
          <p:cNvPr id="4" name="Datos vietos rezervavimo ženklas 3"/>
          <p:cNvSpPr>
            <a:spLocks noGrp="1"/>
          </p:cNvSpPr>
          <p:nvPr>
            <p:ph type="dt" sz="half" idx="10"/>
          </p:nvPr>
        </p:nvSpPr>
        <p:spPr/>
        <p:txBody>
          <a:bodyPr/>
          <a:lstStyle>
            <a:lvl1pPr>
              <a:defRPr/>
            </a:lvl1pPr>
          </a:lstStyle>
          <a:p>
            <a:pPr>
              <a:defRPr/>
            </a:pPr>
            <a:fld id="{FE1B0DA2-EDBA-4F02-AACF-359456AE0668}" type="datetimeFigureOut">
              <a:rPr lang="lt-LT"/>
              <a:pPr>
                <a:defRPr/>
              </a:pPr>
              <a:t>2015.07.23</a:t>
            </a:fld>
            <a:endParaRPr lang="lt-LT" dirty="0"/>
          </a:p>
        </p:txBody>
      </p:sp>
      <p:sp>
        <p:nvSpPr>
          <p:cNvPr id="5" name="Poraštės vietos rezervavimo ženklas 4"/>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5"/>
          <p:cNvSpPr>
            <a:spLocks noGrp="1"/>
          </p:cNvSpPr>
          <p:nvPr>
            <p:ph type="sldNum" sz="quarter" idx="12"/>
          </p:nvPr>
        </p:nvSpPr>
        <p:spPr/>
        <p:txBody>
          <a:bodyPr/>
          <a:lstStyle>
            <a:lvl1pPr>
              <a:defRPr/>
            </a:lvl1pPr>
          </a:lstStyle>
          <a:p>
            <a:pPr>
              <a:defRPr/>
            </a:pPr>
            <a:fld id="{D5ACD294-093F-4C90-9412-746CD60A9D63}" type="slidenum">
              <a:rPr lang="lt-LT" altLang="lt-LT"/>
              <a:pPr>
                <a:defRPr/>
              </a:pPr>
              <a:t>‹#›</a:t>
            </a:fld>
            <a:endParaRPr lang="lt-LT" altLang="lt-LT"/>
          </a:p>
        </p:txBody>
      </p:sp>
    </p:spTree>
    <p:extLst>
      <p:ext uri="{BB962C8B-B14F-4D97-AF65-F5344CB8AC3E}">
        <p14:creationId xmlns:p14="http://schemas.microsoft.com/office/powerpoint/2010/main" val="2763995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963025"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ntraštė 1"/>
          <p:cNvSpPr>
            <a:spLocks noGrp="1"/>
          </p:cNvSpPr>
          <p:nvPr>
            <p:ph type="title"/>
          </p:nvPr>
        </p:nvSpPr>
        <p:spPr>
          <a:xfrm>
            <a:off x="428596" y="1500174"/>
            <a:ext cx="8229600" cy="1000132"/>
          </a:xfrm>
        </p:spPr>
        <p:txBody>
          <a:bodyPr/>
          <a:lstStyle>
            <a:lvl1pPr>
              <a:defRPr sz="2800" b="1"/>
            </a:lvl1pPr>
          </a:lstStyle>
          <a:p>
            <a:r>
              <a:rPr lang="lt-LT" dirty="0" smtClean="0"/>
              <a:t>Spustelėkite, jei norite keisite ruoš. pav. stilių</a:t>
            </a:r>
            <a:endParaRPr lang="lt-LT" dirty="0"/>
          </a:p>
        </p:txBody>
      </p:sp>
      <p:sp>
        <p:nvSpPr>
          <p:cNvPr id="3" name="Vertikalaus teksto vietos rezervavimo ženklas 2"/>
          <p:cNvSpPr>
            <a:spLocks noGrp="1"/>
          </p:cNvSpPr>
          <p:nvPr>
            <p:ph type="body" orient="vert" idx="1"/>
          </p:nvPr>
        </p:nvSpPr>
        <p:spPr>
          <a:xfrm>
            <a:off x="428596" y="2500306"/>
            <a:ext cx="8215370" cy="3625857"/>
          </a:xfrm>
        </p:spPr>
        <p:txBody>
          <a:bodyPr vert="eaVert"/>
          <a:lstStyle>
            <a:lvl1pPr>
              <a:defRPr sz="2000"/>
            </a:lvl1pPr>
            <a:lvl2pPr>
              <a:defRPr sz="1800"/>
            </a:lvl2pPr>
            <a:lvl3pPr>
              <a:defRPr sz="1600"/>
            </a:lvl3pPr>
            <a:lvl4pPr>
              <a:defRPr sz="1400"/>
            </a:lvl4pPr>
            <a:lvl5pPr>
              <a:defRPr sz="1200"/>
            </a:lvl5pPr>
          </a:lstStyle>
          <a:p>
            <a:pPr lvl="0"/>
            <a:r>
              <a:rPr lang="lt-LT" dirty="0" smtClean="0"/>
              <a:t>Spustelėkite ruošinio teksto stiliams keisti</a:t>
            </a:r>
          </a:p>
          <a:p>
            <a:pPr lvl="1"/>
            <a:r>
              <a:rPr lang="lt-LT" dirty="0" smtClean="0"/>
              <a:t>Antras lygmuo</a:t>
            </a:r>
          </a:p>
          <a:p>
            <a:pPr lvl="2"/>
            <a:r>
              <a:rPr lang="lt-LT" dirty="0" smtClean="0"/>
              <a:t>Trečias lygmuo</a:t>
            </a:r>
          </a:p>
          <a:p>
            <a:pPr lvl="3"/>
            <a:r>
              <a:rPr lang="lt-LT" dirty="0" smtClean="0"/>
              <a:t>Ketvirtas lygmuo</a:t>
            </a:r>
          </a:p>
          <a:p>
            <a:pPr lvl="4"/>
            <a:r>
              <a:rPr lang="lt-LT" dirty="0" smtClean="0"/>
              <a:t>Penktas lygmuo</a:t>
            </a:r>
            <a:endParaRPr lang="lt-LT" dirty="0"/>
          </a:p>
        </p:txBody>
      </p:sp>
      <p:sp>
        <p:nvSpPr>
          <p:cNvPr id="5" name="Datos vietos rezervavimo ženklas 3"/>
          <p:cNvSpPr>
            <a:spLocks noGrp="1"/>
          </p:cNvSpPr>
          <p:nvPr>
            <p:ph type="dt" sz="half" idx="10"/>
          </p:nvPr>
        </p:nvSpPr>
        <p:spPr/>
        <p:txBody>
          <a:bodyPr/>
          <a:lstStyle>
            <a:lvl1pPr>
              <a:defRPr/>
            </a:lvl1pPr>
          </a:lstStyle>
          <a:p>
            <a:pPr>
              <a:defRPr/>
            </a:pPr>
            <a:fld id="{E1410A29-0EC6-4F01-A502-766108729CE3}" type="datetimeFigureOut">
              <a:rPr lang="lt-LT"/>
              <a:pPr>
                <a:defRPr/>
              </a:pPr>
              <a:t>2015.07.23</a:t>
            </a:fld>
            <a:endParaRPr lang="lt-LT" dirty="0"/>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A5695256-DF83-4244-9C02-FEF82CBEC790}" type="slidenum">
              <a:rPr lang="lt-LT" altLang="lt-LT"/>
              <a:pPr>
                <a:defRPr/>
              </a:pPr>
              <a:t>‹#›</a:t>
            </a:fld>
            <a:endParaRPr lang="lt-LT" altLang="lt-LT"/>
          </a:p>
        </p:txBody>
      </p:sp>
    </p:spTree>
    <p:extLst>
      <p:ext uri="{BB962C8B-B14F-4D97-AF65-F5344CB8AC3E}">
        <p14:creationId xmlns:p14="http://schemas.microsoft.com/office/powerpoint/2010/main" val="392353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963025"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3"/>
          <p:cNvSpPr>
            <a:spLocks noGrp="1"/>
          </p:cNvSpPr>
          <p:nvPr>
            <p:ph type="dt" sz="half" idx="10"/>
          </p:nvPr>
        </p:nvSpPr>
        <p:spPr/>
        <p:txBody>
          <a:bodyPr/>
          <a:lstStyle>
            <a:lvl1pPr>
              <a:defRPr/>
            </a:lvl1pPr>
          </a:lstStyle>
          <a:p>
            <a:pPr>
              <a:defRPr/>
            </a:pPr>
            <a:fld id="{2EEE6BF1-4DB1-4FED-9703-96654EC18EA8}" type="datetimeFigureOut">
              <a:rPr lang="lt-LT"/>
              <a:pPr>
                <a:defRPr/>
              </a:pPr>
              <a:t>2015.07.23</a:t>
            </a:fld>
            <a:endParaRPr lang="lt-LT" dirty="0"/>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00A9886D-F775-4457-9D2F-45CA5CAA2026}" type="slidenum">
              <a:rPr lang="lt-LT" altLang="lt-LT"/>
              <a:pPr>
                <a:defRPr/>
              </a:pPr>
              <a:t>‹#›</a:t>
            </a:fld>
            <a:endParaRPr lang="lt-LT" altLang="lt-LT"/>
          </a:p>
        </p:txBody>
      </p:sp>
    </p:spTree>
    <p:extLst>
      <p:ext uri="{BB962C8B-B14F-4D97-AF65-F5344CB8AC3E}">
        <p14:creationId xmlns:p14="http://schemas.microsoft.com/office/powerpoint/2010/main" val="2120445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963025"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ntraštė 1"/>
          <p:cNvSpPr>
            <a:spLocks noGrp="1"/>
          </p:cNvSpPr>
          <p:nvPr>
            <p:ph type="title"/>
          </p:nvPr>
        </p:nvSpPr>
        <p:spPr>
          <a:xfrm>
            <a:off x="428596" y="1500174"/>
            <a:ext cx="8229600" cy="642942"/>
          </a:xfrm>
        </p:spPr>
        <p:txBody>
          <a:bodyPr/>
          <a:lstStyle>
            <a:lvl1pPr>
              <a:defRPr sz="2800" b="1"/>
            </a:lvl1pPr>
          </a:lstStyle>
          <a:p>
            <a:r>
              <a:rPr lang="en-US" smtClean="0"/>
              <a:t>Click to edit Master title style</a:t>
            </a:r>
            <a:endParaRPr lang="lt-LT" dirty="0"/>
          </a:p>
        </p:txBody>
      </p:sp>
      <p:sp>
        <p:nvSpPr>
          <p:cNvPr id="3" name="Turinio vietos rezervavimo ženklas 2"/>
          <p:cNvSpPr>
            <a:spLocks noGrp="1"/>
          </p:cNvSpPr>
          <p:nvPr>
            <p:ph idx="1"/>
          </p:nvPr>
        </p:nvSpPr>
        <p:spPr>
          <a:xfrm>
            <a:off x="428596" y="2214554"/>
            <a:ext cx="8229600" cy="3911609"/>
          </a:xfrm>
        </p:spPr>
        <p:txBody>
          <a:bodyPr/>
          <a:lstStyle>
            <a:lvl1pPr>
              <a:defRPr sz="2000"/>
            </a:lvl1pPr>
            <a:lvl2pPr>
              <a:defRPr sz="1800"/>
            </a:lvl2pPr>
            <a:lvl3pPr>
              <a:defRPr sz="1600"/>
            </a:lvl3pPr>
            <a:lvl4pPr>
              <a:defRPr sz="1400"/>
            </a:lvl4pPr>
            <a:lvl5pPr>
              <a:defRPr sz="1200"/>
            </a:lvl5pPr>
          </a:lstStyle>
          <a:p>
            <a:pPr lvl="0"/>
            <a:r>
              <a:rPr lang="lt-LT" dirty="0" smtClean="0"/>
              <a:t>Spustelėkite ruošinio teksto stiliams keisti</a:t>
            </a:r>
          </a:p>
          <a:p>
            <a:pPr lvl="1"/>
            <a:r>
              <a:rPr lang="lt-LT" dirty="0" smtClean="0"/>
              <a:t>Antras lygmuo</a:t>
            </a:r>
          </a:p>
          <a:p>
            <a:pPr lvl="2"/>
            <a:r>
              <a:rPr lang="lt-LT" dirty="0" smtClean="0"/>
              <a:t>Trečias lygmuo</a:t>
            </a:r>
          </a:p>
          <a:p>
            <a:pPr lvl="3"/>
            <a:r>
              <a:rPr lang="lt-LT" dirty="0" smtClean="0"/>
              <a:t>Ketvirtas lygmuo</a:t>
            </a:r>
          </a:p>
          <a:p>
            <a:pPr lvl="4"/>
            <a:r>
              <a:rPr lang="lt-LT" dirty="0" smtClean="0"/>
              <a:t>Penktas lygmuo</a:t>
            </a:r>
            <a:endParaRPr lang="lt-LT" dirty="0"/>
          </a:p>
        </p:txBody>
      </p:sp>
      <p:sp>
        <p:nvSpPr>
          <p:cNvPr id="5" name="Datos vietos rezervavimo ženklas 3"/>
          <p:cNvSpPr>
            <a:spLocks noGrp="1"/>
          </p:cNvSpPr>
          <p:nvPr>
            <p:ph type="dt" sz="half" idx="10"/>
          </p:nvPr>
        </p:nvSpPr>
        <p:spPr/>
        <p:txBody>
          <a:bodyPr/>
          <a:lstStyle>
            <a:lvl1pPr>
              <a:defRPr/>
            </a:lvl1pPr>
          </a:lstStyle>
          <a:p>
            <a:pPr>
              <a:defRPr/>
            </a:pPr>
            <a:fld id="{C7F26787-0F1C-42F2-9898-AE99E463E2CA}" type="datetimeFigureOut">
              <a:rPr lang="lt-LT"/>
              <a:pPr>
                <a:defRPr/>
              </a:pPr>
              <a:t>2015.07.23</a:t>
            </a:fld>
            <a:endParaRPr lang="lt-LT" dirty="0"/>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10A8BEDA-8514-4234-ABCC-FFF48B239A83}" type="slidenum">
              <a:rPr lang="lt-LT" altLang="lt-LT"/>
              <a:pPr>
                <a:defRPr/>
              </a:pPr>
              <a:t>‹#›</a:t>
            </a:fld>
            <a:endParaRPr lang="lt-LT" altLang="lt-LT"/>
          </a:p>
        </p:txBody>
      </p:sp>
    </p:spTree>
    <p:extLst>
      <p:ext uri="{BB962C8B-B14F-4D97-AF65-F5344CB8AC3E}">
        <p14:creationId xmlns:p14="http://schemas.microsoft.com/office/powerpoint/2010/main" val="246645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963025"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ntraštė 1"/>
          <p:cNvSpPr>
            <a:spLocks noGrp="1"/>
          </p:cNvSpPr>
          <p:nvPr>
            <p:ph type="title"/>
          </p:nvPr>
        </p:nvSpPr>
        <p:spPr>
          <a:xfrm>
            <a:off x="714348" y="2357430"/>
            <a:ext cx="7772400" cy="1362075"/>
          </a:xfrm>
        </p:spPr>
        <p:txBody>
          <a:bodyPr anchor="t"/>
          <a:lstStyle>
            <a:lvl1pPr algn="l">
              <a:defRPr sz="2800" b="1" cap="all"/>
            </a:lvl1pPr>
          </a:lstStyle>
          <a:p>
            <a:r>
              <a:rPr lang="lt-LT" dirty="0" smtClean="0"/>
              <a:t>Spustelėkite, jei norite keisite ruoš. pav. stilių</a:t>
            </a:r>
            <a:endParaRPr lang="lt-LT" dirty="0"/>
          </a:p>
        </p:txBody>
      </p:sp>
      <p:sp>
        <p:nvSpPr>
          <p:cNvPr id="3" name="Teksto vietos rezervavimo ženklas 2"/>
          <p:cNvSpPr>
            <a:spLocks noGrp="1"/>
          </p:cNvSpPr>
          <p:nvPr>
            <p:ph type="body" idx="1"/>
          </p:nvPr>
        </p:nvSpPr>
        <p:spPr>
          <a:xfrm>
            <a:off x="714348" y="421481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dirty="0" smtClean="0"/>
              <a:t>Spustelėkite ruošinio teksto stiliams keisti</a:t>
            </a:r>
          </a:p>
        </p:txBody>
      </p:sp>
      <p:sp>
        <p:nvSpPr>
          <p:cNvPr id="5" name="Datos vietos rezervavimo ženklas 3"/>
          <p:cNvSpPr>
            <a:spLocks noGrp="1"/>
          </p:cNvSpPr>
          <p:nvPr>
            <p:ph type="dt" sz="half" idx="10"/>
          </p:nvPr>
        </p:nvSpPr>
        <p:spPr/>
        <p:txBody>
          <a:bodyPr/>
          <a:lstStyle>
            <a:lvl1pPr>
              <a:defRPr/>
            </a:lvl1pPr>
          </a:lstStyle>
          <a:p>
            <a:pPr>
              <a:defRPr/>
            </a:pPr>
            <a:fld id="{F8C0923D-3A68-4025-A71F-908EEAE85117}" type="datetimeFigureOut">
              <a:rPr lang="lt-LT"/>
              <a:pPr>
                <a:defRPr/>
              </a:pPr>
              <a:t>2015.07.23</a:t>
            </a:fld>
            <a:endParaRPr lang="lt-LT" dirty="0"/>
          </a:p>
        </p:txBody>
      </p:sp>
      <p:sp>
        <p:nvSpPr>
          <p:cNvPr id="6" name="Poraštės vietos rezervavimo ženklas 4"/>
          <p:cNvSpPr>
            <a:spLocks noGrp="1"/>
          </p:cNvSpPr>
          <p:nvPr>
            <p:ph type="ftr" sz="quarter" idx="11"/>
          </p:nvPr>
        </p:nvSpPr>
        <p:spPr/>
        <p:txBody>
          <a:bodyPr/>
          <a:lstStyle>
            <a:lvl1pPr>
              <a:defRPr/>
            </a:lvl1pPr>
          </a:lstStyle>
          <a:p>
            <a:pPr>
              <a:defRPr/>
            </a:pPr>
            <a:endParaRPr lang="lt-LT"/>
          </a:p>
        </p:txBody>
      </p:sp>
      <p:sp>
        <p:nvSpPr>
          <p:cNvPr id="7" name="Skaidrės numerio vietos rezervavimo ženklas 5"/>
          <p:cNvSpPr>
            <a:spLocks noGrp="1"/>
          </p:cNvSpPr>
          <p:nvPr>
            <p:ph type="sldNum" sz="quarter" idx="12"/>
          </p:nvPr>
        </p:nvSpPr>
        <p:spPr/>
        <p:txBody>
          <a:bodyPr/>
          <a:lstStyle>
            <a:lvl1pPr>
              <a:defRPr/>
            </a:lvl1pPr>
          </a:lstStyle>
          <a:p>
            <a:pPr>
              <a:defRPr/>
            </a:pPr>
            <a:fld id="{588F3E17-528B-4DA7-B7C1-0D8F61139218}" type="slidenum">
              <a:rPr lang="lt-LT" altLang="lt-LT"/>
              <a:pPr>
                <a:defRPr/>
              </a:pPr>
              <a:t>‹#›</a:t>
            </a:fld>
            <a:endParaRPr lang="lt-LT" altLang="lt-LT"/>
          </a:p>
        </p:txBody>
      </p:sp>
    </p:spTree>
    <p:extLst>
      <p:ext uri="{BB962C8B-B14F-4D97-AF65-F5344CB8AC3E}">
        <p14:creationId xmlns:p14="http://schemas.microsoft.com/office/powerpoint/2010/main" val="396806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963025"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ntraštė 1"/>
          <p:cNvSpPr>
            <a:spLocks noGrp="1"/>
          </p:cNvSpPr>
          <p:nvPr>
            <p:ph type="title"/>
          </p:nvPr>
        </p:nvSpPr>
        <p:spPr>
          <a:xfrm>
            <a:off x="428596" y="1500174"/>
            <a:ext cx="8229600" cy="642942"/>
          </a:xfrm>
        </p:spPr>
        <p:txBody>
          <a:bodyPr/>
          <a:lstStyle>
            <a:lvl1pPr>
              <a:defRPr sz="2800" b="1"/>
            </a:lvl1pPr>
          </a:lstStyle>
          <a:p>
            <a:r>
              <a:rPr lang="lt-LT" dirty="0" smtClean="0"/>
              <a:t>Spustelėkite, jei norite keisite ruoš. pav. stilių</a:t>
            </a:r>
            <a:endParaRPr lang="lt-LT" dirty="0"/>
          </a:p>
        </p:txBody>
      </p:sp>
      <p:sp>
        <p:nvSpPr>
          <p:cNvPr id="3" name="Turinio vietos rezervavimo ženklas 2"/>
          <p:cNvSpPr>
            <a:spLocks noGrp="1"/>
          </p:cNvSpPr>
          <p:nvPr>
            <p:ph sz="half" idx="1"/>
          </p:nvPr>
        </p:nvSpPr>
        <p:spPr>
          <a:xfrm>
            <a:off x="428596" y="2285992"/>
            <a:ext cx="4038600" cy="3840171"/>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lt-LT" dirty="0" smtClean="0"/>
              <a:t>Spustelėkite ruošinio teksto stiliams keisti</a:t>
            </a:r>
          </a:p>
          <a:p>
            <a:pPr lvl="1"/>
            <a:r>
              <a:rPr lang="lt-LT" dirty="0" smtClean="0"/>
              <a:t>Antras lygmuo</a:t>
            </a:r>
          </a:p>
          <a:p>
            <a:pPr lvl="2"/>
            <a:r>
              <a:rPr lang="lt-LT" dirty="0" smtClean="0"/>
              <a:t>Trečias lygmuo</a:t>
            </a:r>
          </a:p>
          <a:p>
            <a:pPr lvl="3"/>
            <a:r>
              <a:rPr lang="lt-LT" dirty="0" smtClean="0"/>
              <a:t>Ketvirtas lygmuo</a:t>
            </a:r>
          </a:p>
          <a:p>
            <a:pPr lvl="4"/>
            <a:r>
              <a:rPr lang="lt-LT" dirty="0" smtClean="0"/>
              <a:t>Penktas lygmuo</a:t>
            </a:r>
            <a:endParaRPr lang="lt-LT" dirty="0"/>
          </a:p>
        </p:txBody>
      </p:sp>
      <p:sp>
        <p:nvSpPr>
          <p:cNvPr id="4" name="Turinio vietos rezervavimo ženklas 3"/>
          <p:cNvSpPr>
            <a:spLocks noGrp="1"/>
          </p:cNvSpPr>
          <p:nvPr>
            <p:ph sz="half" idx="2"/>
          </p:nvPr>
        </p:nvSpPr>
        <p:spPr>
          <a:xfrm>
            <a:off x="4648200" y="2285992"/>
            <a:ext cx="4038600" cy="3840171"/>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lt-LT" dirty="0" smtClean="0"/>
              <a:t>Spustelėkite ruošinio teksto stiliams keisti</a:t>
            </a:r>
          </a:p>
          <a:p>
            <a:pPr lvl="1"/>
            <a:r>
              <a:rPr lang="lt-LT" dirty="0" smtClean="0"/>
              <a:t>Antras lygmuo</a:t>
            </a:r>
          </a:p>
          <a:p>
            <a:pPr lvl="2"/>
            <a:r>
              <a:rPr lang="lt-LT" dirty="0" smtClean="0"/>
              <a:t>Trečias lygmuo</a:t>
            </a:r>
          </a:p>
          <a:p>
            <a:pPr lvl="3"/>
            <a:r>
              <a:rPr lang="lt-LT" dirty="0" smtClean="0"/>
              <a:t>Ketvirtas lygmuo</a:t>
            </a:r>
          </a:p>
          <a:p>
            <a:pPr lvl="4"/>
            <a:r>
              <a:rPr lang="lt-LT" dirty="0" smtClean="0"/>
              <a:t>Penktas lygmuo</a:t>
            </a:r>
            <a:endParaRPr lang="lt-LT" dirty="0"/>
          </a:p>
        </p:txBody>
      </p:sp>
      <p:sp>
        <p:nvSpPr>
          <p:cNvPr id="6" name="Datos vietos rezervavimo ženklas 4"/>
          <p:cNvSpPr>
            <a:spLocks noGrp="1"/>
          </p:cNvSpPr>
          <p:nvPr>
            <p:ph type="dt" sz="half" idx="10"/>
          </p:nvPr>
        </p:nvSpPr>
        <p:spPr/>
        <p:txBody>
          <a:bodyPr/>
          <a:lstStyle>
            <a:lvl1pPr>
              <a:defRPr/>
            </a:lvl1pPr>
          </a:lstStyle>
          <a:p>
            <a:pPr>
              <a:defRPr/>
            </a:pPr>
            <a:fld id="{0844B80A-5018-4DD5-94CC-7189E6FA5521}" type="datetimeFigureOut">
              <a:rPr lang="lt-LT"/>
              <a:pPr>
                <a:defRPr/>
              </a:pPr>
              <a:t>2015.07.23</a:t>
            </a:fld>
            <a:endParaRPr lang="lt-LT" dirty="0"/>
          </a:p>
        </p:txBody>
      </p:sp>
      <p:sp>
        <p:nvSpPr>
          <p:cNvPr id="7" name="Poraštės vietos rezervavimo ženklas 5"/>
          <p:cNvSpPr>
            <a:spLocks noGrp="1"/>
          </p:cNvSpPr>
          <p:nvPr>
            <p:ph type="ftr" sz="quarter" idx="11"/>
          </p:nvPr>
        </p:nvSpPr>
        <p:spPr/>
        <p:txBody>
          <a:bodyPr/>
          <a:lstStyle>
            <a:lvl1pPr>
              <a:defRPr/>
            </a:lvl1pPr>
          </a:lstStyle>
          <a:p>
            <a:pPr>
              <a:defRPr/>
            </a:pPr>
            <a:endParaRPr lang="lt-LT"/>
          </a:p>
        </p:txBody>
      </p:sp>
      <p:sp>
        <p:nvSpPr>
          <p:cNvPr id="8" name="Skaidrės numerio vietos rezervavimo ženklas 6"/>
          <p:cNvSpPr>
            <a:spLocks noGrp="1"/>
          </p:cNvSpPr>
          <p:nvPr>
            <p:ph type="sldNum" sz="quarter" idx="12"/>
          </p:nvPr>
        </p:nvSpPr>
        <p:spPr/>
        <p:txBody>
          <a:bodyPr/>
          <a:lstStyle>
            <a:lvl1pPr>
              <a:defRPr/>
            </a:lvl1pPr>
          </a:lstStyle>
          <a:p>
            <a:pPr>
              <a:defRPr/>
            </a:pPr>
            <a:fld id="{6B52C385-DC01-49B8-97FE-6ADB63737E01}" type="slidenum">
              <a:rPr lang="lt-LT" altLang="lt-LT"/>
              <a:pPr>
                <a:defRPr/>
              </a:pPr>
              <a:t>‹#›</a:t>
            </a:fld>
            <a:endParaRPr lang="lt-LT" altLang="lt-LT"/>
          </a:p>
        </p:txBody>
      </p:sp>
    </p:spTree>
    <p:extLst>
      <p:ext uri="{BB962C8B-B14F-4D97-AF65-F5344CB8AC3E}">
        <p14:creationId xmlns:p14="http://schemas.microsoft.com/office/powerpoint/2010/main" val="1056085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963025"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ntraštė 1"/>
          <p:cNvSpPr>
            <a:spLocks noGrp="1"/>
          </p:cNvSpPr>
          <p:nvPr>
            <p:ph type="title"/>
          </p:nvPr>
        </p:nvSpPr>
        <p:spPr>
          <a:xfrm>
            <a:off x="428596" y="1500174"/>
            <a:ext cx="8229600" cy="571504"/>
          </a:xfrm>
        </p:spPr>
        <p:txBody>
          <a:bodyPr/>
          <a:lstStyle>
            <a:lvl1pPr>
              <a:defRPr sz="2800" b="1"/>
            </a:lvl1pPr>
          </a:lstStyle>
          <a:p>
            <a:r>
              <a:rPr lang="lt-LT" dirty="0" smtClean="0"/>
              <a:t>Spustelėkite, jei norite keisite ruoš. pav. stilių</a:t>
            </a:r>
            <a:endParaRPr lang="lt-LT" dirty="0"/>
          </a:p>
        </p:txBody>
      </p:sp>
      <p:sp>
        <p:nvSpPr>
          <p:cNvPr id="3" name="Teksto vietos rezervavimo ženklas 2"/>
          <p:cNvSpPr>
            <a:spLocks noGrp="1"/>
          </p:cNvSpPr>
          <p:nvPr>
            <p:ph type="body" idx="1"/>
          </p:nvPr>
        </p:nvSpPr>
        <p:spPr>
          <a:xfrm>
            <a:off x="428596" y="2143116"/>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dirty="0" smtClean="0"/>
              <a:t>Spustelėkite ruošinio teksto stiliams keisti</a:t>
            </a:r>
          </a:p>
        </p:txBody>
      </p:sp>
      <p:sp>
        <p:nvSpPr>
          <p:cNvPr id="4" name="Turinio vietos rezervavimo ženklas 3"/>
          <p:cNvSpPr>
            <a:spLocks noGrp="1"/>
          </p:cNvSpPr>
          <p:nvPr>
            <p:ph sz="half" idx="2"/>
          </p:nvPr>
        </p:nvSpPr>
        <p:spPr>
          <a:xfrm>
            <a:off x="428596" y="2786058"/>
            <a:ext cx="4040188" cy="3340105"/>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lt-LT" dirty="0" smtClean="0"/>
              <a:t>Spustelėkite ruošinio teksto stiliams keisti</a:t>
            </a:r>
          </a:p>
          <a:p>
            <a:pPr lvl="1"/>
            <a:r>
              <a:rPr lang="lt-LT" dirty="0" smtClean="0"/>
              <a:t>Antras lygmuo</a:t>
            </a:r>
          </a:p>
          <a:p>
            <a:pPr lvl="2"/>
            <a:r>
              <a:rPr lang="lt-LT" dirty="0" smtClean="0"/>
              <a:t>Trečias lygmuo</a:t>
            </a:r>
          </a:p>
          <a:p>
            <a:pPr lvl="3"/>
            <a:r>
              <a:rPr lang="lt-LT" dirty="0" smtClean="0"/>
              <a:t>Ketvirtas lygmuo</a:t>
            </a:r>
          </a:p>
          <a:p>
            <a:pPr lvl="4"/>
            <a:r>
              <a:rPr lang="lt-LT" dirty="0" smtClean="0"/>
              <a:t>Penktas lygmuo</a:t>
            </a:r>
            <a:endParaRPr lang="lt-LT" dirty="0"/>
          </a:p>
        </p:txBody>
      </p:sp>
      <p:sp>
        <p:nvSpPr>
          <p:cNvPr id="5" name="Teksto vietos rezervavimo ženklas 4"/>
          <p:cNvSpPr>
            <a:spLocks noGrp="1"/>
          </p:cNvSpPr>
          <p:nvPr>
            <p:ph type="body" sz="quarter" idx="3"/>
          </p:nvPr>
        </p:nvSpPr>
        <p:spPr>
          <a:xfrm>
            <a:off x="4643438" y="2143116"/>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dirty="0" smtClean="0"/>
              <a:t>Spustelėkite ruošinio teksto stiliams keisti</a:t>
            </a:r>
          </a:p>
        </p:txBody>
      </p:sp>
      <p:sp>
        <p:nvSpPr>
          <p:cNvPr id="6" name="Turinio vietos rezervavimo ženklas 5"/>
          <p:cNvSpPr>
            <a:spLocks noGrp="1"/>
          </p:cNvSpPr>
          <p:nvPr>
            <p:ph sz="quarter" idx="4"/>
          </p:nvPr>
        </p:nvSpPr>
        <p:spPr>
          <a:xfrm>
            <a:off x="4645025" y="2786057"/>
            <a:ext cx="4041775" cy="3340105"/>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lt-LT" dirty="0" smtClean="0"/>
              <a:t>Spustelėkite ruošinio teksto stiliams keisti</a:t>
            </a:r>
          </a:p>
          <a:p>
            <a:pPr lvl="1"/>
            <a:r>
              <a:rPr lang="lt-LT" dirty="0" smtClean="0"/>
              <a:t>Antras lygmuo</a:t>
            </a:r>
          </a:p>
          <a:p>
            <a:pPr lvl="2"/>
            <a:r>
              <a:rPr lang="lt-LT" dirty="0" smtClean="0"/>
              <a:t>Trečias lygmuo</a:t>
            </a:r>
          </a:p>
          <a:p>
            <a:pPr lvl="3"/>
            <a:r>
              <a:rPr lang="lt-LT" dirty="0" smtClean="0"/>
              <a:t>Ketvirtas lygmuo</a:t>
            </a:r>
          </a:p>
          <a:p>
            <a:pPr lvl="4"/>
            <a:r>
              <a:rPr lang="lt-LT" dirty="0" smtClean="0"/>
              <a:t>Penktas lygmuo</a:t>
            </a:r>
            <a:endParaRPr lang="lt-LT" dirty="0"/>
          </a:p>
        </p:txBody>
      </p:sp>
      <p:sp>
        <p:nvSpPr>
          <p:cNvPr id="8" name="Datos vietos rezervavimo ženklas 6"/>
          <p:cNvSpPr>
            <a:spLocks noGrp="1"/>
          </p:cNvSpPr>
          <p:nvPr>
            <p:ph type="dt" sz="half" idx="10"/>
          </p:nvPr>
        </p:nvSpPr>
        <p:spPr/>
        <p:txBody>
          <a:bodyPr/>
          <a:lstStyle>
            <a:lvl1pPr>
              <a:defRPr/>
            </a:lvl1pPr>
          </a:lstStyle>
          <a:p>
            <a:pPr>
              <a:defRPr/>
            </a:pPr>
            <a:fld id="{A1441B18-B6FC-4D35-821D-7C68F4743C2F}" type="datetimeFigureOut">
              <a:rPr lang="lt-LT"/>
              <a:pPr>
                <a:defRPr/>
              </a:pPr>
              <a:t>2015.07.23</a:t>
            </a:fld>
            <a:endParaRPr lang="lt-LT" dirty="0"/>
          </a:p>
        </p:txBody>
      </p:sp>
      <p:sp>
        <p:nvSpPr>
          <p:cNvPr id="9" name="Poraštės vietos rezervavimo ženklas 7"/>
          <p:cNvSpPr>
            <a:spLocks noGrp="1"/>
          </p:cNvSpPr>
          <p:nvPr>
            <p:ph type="ftr" sz="quarter" idx="11"/>
          </p:nvPr>
        </p:nvSpPr>
        <p:spPr/>
        <p:txBody>
          <a:bodyPr/>
          <a:lstStyle>
            <a:lvl1pPr>
              <a:defRPr/>
            </a:lvl1pPr>
          </a:lstStyle>
          <a:p>
            <a:pPr>
              <a:defRPr/>
            </a:pPr>
            <a:endParaRPr lang="lt-LT"/>
          </a:p>
        </p:txBody>
      </p:sp>
      <p:sp>
        <p:nvSpPr>
          <p:cNvPr id="10" name="Skaidrės numerio vietos rezervavimo ženklas 8"/>
          <p:cNvSpPr>
            <a:spLocks noGrp="1"/>
          </p:cNvSpPr>
          <p:nvPr>
            <p:ph type="sldNum" sz="quarter" idx="12"/>
          </p:nvPr>
        </p:nvSpPr>
        <p:spPr/>
        <p:txBody>
          <a:bodyPr/>
          <a:lstStyle>
            <a:lvl1pPr>
              <a:defRPr/>
            </a:lvl1pPr>
          </a:lstStyle>
          <a:p>
            <a:pPr>
              <a:defRPr/>
            </a:pPr>
            <a:fld id="{3EE97A1B-529C-49C0-BA6B-BBAF40B25FF2}" type="slidenum">
              <a:rPr lang="lt-LT" altLang="lt-LT"/>
              <a:pPr>
                <a:defRPr/>
              </a:pPr>
              <a:t>‹#›</a:t>
            </a:fld>
            <a:endParaRPr lang="lt-LT" altLang="lt-LT"/>
          </a:p>
        </p:txBody>
      </p:sp>
    </p:spTree>
    <p:extLst>
      <p:ext uri="{BB962C8B-B14F-4D97-AF65-F5344CB8AC3E}">
        <p14:creationId xmlns:p14="http://schemas.microsoft.com/office/powerpoint/2010/main" val="2492338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pic>
        <p:nvPicPr>
          <p:cNvPr id="3"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963025"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ntraštė 1"/>
          <p:cNvSpPr>
            <a:spLocks noGrp="1"/>
          </p:cNvSpPr>
          <p:nvPr>
            <p:ph type="title"/>
          </p:nvPr>
        </p:nvSpPr>
        <p:spPr>
          <a:xfrm>
            <a:off x="428596" y="1500174"/>
            <a:ext cx="8229600" cy="571504"/>
          </a:xfrm>
        </p:spPr>
        <p:txBody>
          <a:bodyPr/>
          <a:lstStyle>
            <a:lvl1pPr>
              <a:defRPr sz="2800" b="1"/>
            </a:lvl1pPr>
          </a:lstStyle>
          <a:p>
            <a:r>
              <a:rPr lang="lt-LT" dirty="0" smtClean="0"/>
              <a:t>Spustelėkite, jei norite keisite ruoš. pav. stilių</a:t>
            </a:r>
            <a:endParaRPr lang="lt-LT" dirty="0"/>
          </a:p>
        </p:txBody>
      </p:sp>
      <p:sp>
        <p:nvSpPr>
          <p:cNvPr id="4" name="Datos vietos rezervavimo ženklas 2"/>
          <p:cNvSpPr>
            <a:spLocks noGrp="1"/>
          </p:cNvSpPr>
          <p:nvPr>
            <p:ph type="dt" sz="half" idx="10"/>
          </p:nvPr>
        </p:nvSpPr>
        <p:spPr/>
        <p:txBody>
          <a:bodyPr/>
          <a:lstStyle>
            <a:lvl1pPr>
              <a:defRPr/>
            </a:lvl1pPr>
          </a:lstStyle>
          <a:p>
            <a:pPr>
              <a:defRPr/>
            </a:pPr>
            <a:fld id="{F314907D-A418-4F75-99F0-79CC70240BEA}" type="datetimeFigureOut">
              <a:rPr lang="lt-LT"/>
              <a:pPr>
                <a:defRPr/>
              </a:pPr>
              <a:t>2015.07.23</a:t>
            </a:fld>
            <a:endParaRPr lang="lt-LT" dirty="0"/>
          </a:p>
        </p:txBody>
      </p:sp>
      <p:sp>
        <p:nvSpPr>
          <p:cNvPr id="5" name="Poraštės vietos rezervavimo ženklas 3"/>
          <p:cNvSpPr>
            <a:spLocks noGrp="1"/>
          </p:cNvSpPr>
          <p:nvPr>
            <p:ph type="ftr" sz="quarter" idx="11"/>
          </p:nvPr>
        </p:nvSpPr>
        <p:spPr/>
        <p:txBody>
          <a:bodyPr/>
          <a:lstStyle>
            <a:lvl1pPr>
              <a:defRPr/>
            </a:lvl1pPr>
          </a:lstStyle>
          <a:p>
            <a:pPr>
              <a:defRPr/>
            </a:pPr>
            <a:endParaRPr lang="lt-LT"/>
          </a:p>
        </p:txBody>
      </p:sp>
      <p:sp>
        <p:nvSpPr>
          <p:cNvPr id="6" name="Skaidrės numerio vietos rezervavimo ženklas 4"/>
          <p:cNvSpPr>
            <a:spLocks noGrp="1"/>
          </p:cNvSpPr>
          <p:nvPr>
            <p:ph type="sldNum" sz="quarter" idx="12"/>
          </p:nvPr>
        </p:nvSpPr>
        <p:spPr/>
        <p:txBody>
          <a:bodyPr/>
          <a:lstStyle>
            <a:lvl1pPr>
              <a:defRPr/>
            </a:lvl1pPr>
          </a:lstStyle>
          <a:p>
            <a:pPr>
              <a:defRPr/>
            </a:pPr>
            <a:fld id="{CB314450-2B4A-48BB-8D77-8D40DF407E6C}" type="slidenum">
              <a:rPr lang="lt-LT" altLang="lt-LT"/>
              <a:pPr>
                <a:defRPr/>
              </a:pPr>
              <a:t>‹#›</a:t>
            </a:fld>
            <a:endParaRPr lang="lt-LT" altLang="lt-LT"/>
          </a:p>
        </p:txBody>
      </p:sp>
    </p:spTree>
    <p:extLst>
      <p:ext uri="{BB962C8B-B14F-4D97-AF65-F5344CB8AC3E}">
        <p14:creationId xmlns:p14="http://schemas.microsoft.com/office/powerpoint/2010/main" val="579341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963025"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os vietos rezervavimo ženklas 1"/>
          <p:cNvSpPr>
            <a:spLocks noGrp="1"/>
          </p:cNvSpPr>
          <p:nvPr>
            <p:ph type="dt" sz="half" idx="10"/>
          </p:nvPr>
        </p:nvSpPr>
        <p:spPr/>
        <p:txBody>
          <a:bodyPr/>
          <a:lstStyle>
            <a:lvl1pPr>
              <a:defRPr/>
            </a:lvl1pPr>
          </a:lstStyle>
          <a:p>
            <a:pPr>
              <a:defRPr/>
            </a:pPr>
            <a:fld id="{5996D0C3-1E24-4D3A-B524-048F3EBDFA24}" type="datetimeFigureOut">
              <a:rPr lang="lt-LT"/>
              <a:pPr>
                <a:defRPr/>
              </a:pPr>
              <a:t>2015.07.23</a:t>
            </a:fld>
            <a:endParaRPr lang="lt-LT" dirty="0"/>
          </a:p>
        </p:txBody>
      </p:sp>
      <p:sp>
        <p:nvSpPr>
          <p:cNvPr id="4" name="Poraštės vietos rezervavimo ženklas 2"/>
          <p:cNvSpPr>
            <a:spLocks noGrp="1"/>
          </p:cNvSpPr>
          <p:nvPr>
            <p:ph type="ftr" sz="quarter" idx="11"/>
          </p:nvPr>
        </p:nvSpPr>
        <p:spPr/>
        <p:txBody>
          <a:bodyPr/>
          <a:lstStyle>
            <a:lvl1pPr>
              <a:defRPr/>
            </a:lvl1pPr>
          </a:lstStyle>
          <a:p>
            <a:pPr>
              <a:defRPr/>
            </a:pPr>
            <a:endParaRPr lang="lt-LT"/>
          </a:p>
        </p:txBody>
      </p:sp>
      <p:sp>
        <p:nvSpPr>
          <p:cNvPr id="5" name="Skaidrės numerio vietos rezervavimo ženklas 3"/>
          <p:cNvSpPr>
            <a:spLocks noGrp="1"/>
          </p:cNvSpPr>
          <p:nvPr>
            <p:ph type="sldNum" sz="quarter" idx="12"/>
          </p:nvPr>
        </p:nvSpPr>
        <p:spPr/>
        <p:txBody>
          <a:bodyPr/>
          <a:lstStyle>
            <a:lvl1pPr>
              <a:defRPr/>
            </a:lvl1pPr>
          </a:lstStyle>
          <a:p>
            <a:pPr>
              <a:defRPr/>
            </a:pPr>
            <a:fld id="{7E617693-00E3-4666-BB15-6AA3AD2BD4AB}" type="slidenum">
              <a:rPr lang="lt-LT" altLang="lt-LT"/>
              <a:pPr>
                <a:defRPr/>
              </a:pPr>
              <a:t>‹#›</a:t>
            </a:fld>
            <a:endParaRPr lang="lt-LT" altLang="lt-LT"/>
          </a:p>
        </p:txBody>
      </p:sp>
    </p:spTree>
    <p:extLst>
      <p:ext uri="{BB962C8B-B14F-4D97-AF65-F5344CB8AC3E}">
        <p14:creationId xmlns:p14="http://schemas.microsoft.com/office/powerpoint/2010/main" val="138396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963025"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ntraštė 1"/>
          <p:cNvSpPr>
            <a:spLocks noGrp="1"/>
          </p:cNvSpPr>
          <p:nvPr>
            <p:ph type="title"/>
          </p:nvPr>
        </p:nvSpPr>
        <p:spPr>
          <a:xfrm>
            <a:off x="428596" y="1500174"/>
            <a:ext cx="3008313" cy="876298"/>
          </a:xfrm>
        </p:spPr>
        <p:txBody>
          <a:bodyPr anchor="b"/>
          <a:lstStyle>
            <a:lvl1pPr algn="l">
              <a:defRPr sz="2000" b="1"/>
            </a:lvl1pPr>
          </a:lstStyle>
          <a:p>
            <a:r>
              <a:rPr lang="lt-LT" dirty="0" smtClean="0"/>
              <a:t>Spustelėkite, jei norite keisite ruoš. pav. stilių</a:t>
            </a:r>
            <a:endParaRPr lang="lt-LT" dirty="0"/>
          </a:p>
        </p:txBody>
      </p:sp>
      <p:sp>
        <p:nvSpPr>
          <p:cNvPr id="3" name="Turinio vietos rezervavimo ženklas 2"/>
          <p:cNvSpPr>
            <a:spLocks noGrp="1"/>
          </p:cNvSpPr>
          <p:nvPr>
            <p:ph idx="1"/>
          </p:nvPr>
        </p:nvSpPr>
        <p:spPr>
          <a:xfrm>
            <a:off x="3575050" y="1500174"/>
            <a:ext cx="5111750" cy="4625989"/>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lt-LT" dirty="0" smtClean="0"/>
              <a:t>Spustelėkite ruošinio teksto stiliams keisti</a:t>
            </a:r>
          </a:p>
          <a:p>
            <a:pPr lvl="1"/>
            <a:r>
              <a:rPr lang="lt-LT" dirty="0" smtClean="0"/>
              <a:t>Antras lygmuo</a:t>
            </a:r>
          </a:p>
          <a:p>
            <a:pPr lvl="2"/>
            <a:r>
              <a:rPr lang="lt-LT" dirty="0" smtClean="0"/>
              <a:t>Trečias lygmuo</a:t>
            </a:r>
          </a:p>
          <a:p>
            <a:pPr lvl="3"/>
            <a:r>
              <a:rPr lang="lt-LT" dirty="0" smtClean="0"/>
              <a:t>Ketvirtas lygmuo</a:t>
            </a:r>
          </a:p>
          <a:p>
            <a:pPr lvl="4"/>
            <a:r>
              <a:rPr lang="lt-LT" dirty="0" smtClean="0"/>
              <a:t>Penktas lygmuo</a:t>
            </a:r>
            <a:endParaRPr lang="lt-LT" dirty="0"/>
          </a:p>
        </p:txBody>
      </p:sp>
      <p:sp>
        <p:nvSpPr>
          <p:cNvPr id="4" name="Teksto vietos rezervavimo ženklas 3"/>
          <p:cNvSpPr>
            <a:spLocks noGrp="1"/>
          </p:cNvSpPr>
          <p:nvPr>
            <p:ph type="body" sz="half" idx="2"/>
          </p:nvPr>
        </p:nvSpPr>
        <p:spPr>
          <a:xfrm>
            <a:off x="428597" y="2357430"/>
            <a:ext cx="3000396" cy="37687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dirty="0" smtClean="0"/>
              <a:t>Spustelėkite ruošinio teksto stiliams keisti</a:t>
            </a:r>
          </a:p>
        </p:txBody>
      </p:sp>
      <p:sp>
        <p:nvSpPr>
          <p:cNvPr id="6" name="Datos vietos rezervavimo ženklas 4"/>
          <p:cNvSpPr>
            <a:spLocks noGrp="1"/>
          </p:cNvSpPr>
          <p:nvPr>
            <p:ph type="dt" sz="half" idx="10"/>
          </p:nvPr>
        </p:nvSpPr>
        <p:spPr/>
        <p:txBody>
          <a:bodyPr/>
          <a:lstStyle>
            <a:lvl1pPr>
              <a:defRPr/>
            </a:lvl1pPr>
          </a:lstStyle>
          <a:p>
            <a:pPr>
              <a:defRPr/>
            </a:pPr>
            <a:fld id="{3163C2DD-E0C2-4064-BE8C-EF41D07A6AC7}" type="datetimeFigureOut">
              <a:rPr lang="lt-LT"/>
              <a:pPr>
                <a:defRPr/>
              </a:pPr>
              <a:t>2015.07.23</a:t>
            </a:fld>
            <a:endParaRPr lang="lt-LT" dirty="0"/>
          </a:p>
        </p:txBody>
      </p:sp>
      <p:sp>
        <p:nvSpPr>
          <p:cNvPr id="7" name="Poraštės vietos rezervavimo ženklas 5"/>
          <p:cNvSpPr>
            <a:spLocks noGrp="1"/>
          </p:cNvSpPr>
          <p:nvPr>
            <p:ph type="ftr" sz="quarter" idx="11"/>
          </p:nvPr>
        </p:nvSpPr>
        <p:spPr/>
        <p:txBody>
          <a:bodyPr/>
          <a:lstStyle>
            <a:lvl1pPr>
              <a:defRPr/>
            </a:lvl1pPr>
          </a:lstStyle>
          <a:p>
            <a:pPr>
              <a:defRPr/>
            </a:pPr>
            <a:endParaRPr lang="lt-LT"/>
          </a:p>
        </p:txBody>
      </p:sp>
      <p:sp>
        <p:nvSpPr>
          <p:cNvPr id="8" name="Skaidrės numerio vietos rezervavimo ženklas 6"/>
          <p:cNvSpPr>
            <a:spLocks noGrp="1"/>
          </p:cNvSpPr>
          <p:nvPr>
            <p:ph type="sldNum" sz="quarter" idx="12"/>
          </p:nvPr>
        </p:nvSpPr>
        <p:spPr/>
        <p:txBody>
          <a:bodyPr/>
          <a:lstStyle>
            <a:lvl1pPr>
              <a:defRPr/>
            </a:lvl1pPr>
          </a:lstStyle>
          <a:p>
            <a:pPr>
              <a:defRPr/>
            </a:pPr>
            <a:fld id="{E1D1637B-4901-476B-A0FB-2C3A72C144AC}" type="slidenum">
              <a:rPr lang="lt-LT" altLang="lt-LT"/>
              <a:pPr>
                <a:defRPr/>
              </a:pPr>
              <a:t>‹#›</a:t>
            </a:fld>
            <a:endParaRPr lang="lt-LT" altLang="lt-LT"/>
          </a:p>
        </p:txBody>
      </p:sp>
    </p:spTree>
    <p:extLst>
      <p:ext uri="{BB962C8B-B14F-4D97-AF65-F5344CB8AC3E}">
        <p14:creationId xmlns:p14="http://schemas.microsoft.com/office/powerpoint/2010/main" val="1663349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963025"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ntraštė 1"/>
          <p:cNvSpPr>
            <a:spLocks noGrp="1"/>
          </p:cNvSpPr>
          <p:nvPr>
            <p:ph type="title"/>
          </p:nvPr>
        </p:nvSpPr>
        <p:spPr>
          <a:xfrm>
            <a:off x="1785918" y="5000636"/>
            <a:ext cx="5486400" cy="566738"/>
          </a:xfrm>
        </p:spPr>
        <p:txBody>
          <a:bodyPr anchor="b"/>
          <a:lstStyle>
            <a:lvl1pPr algn="l">
              <a:defRPr sz="2000" b="1"/>
            </a:lvl1pPr>
          </a:lstStyle>
          <a:p>
            <a:r>
              <a:rPr lang="lt-LT" dirty="0" smtClean="0"/>
              <a:t>Spustelėkite, jei norite keisite ruoš. pav. stilių</a:t>
            </a:r>
            <a:endParaRPr lang="lt-LT" dirty="0"/>
          </a:p>
        </p:txBody>
      </p:sp>
      <p:sp>
        <p:nvSpPr>
          <p:cNvPr id="3" name="Paveikslėlio vietos rezervavimo ženklas 2"/>
          <p:cNvSpPr>
            <a:spLocks noGrp="1"/>
          </p:cNvSpPr>
          <p:nvPr>
            <p:ph type="pic" idx="1"/>
          </p:nvPr>
        </p:nvSpPr>
        <p:spPr>
          <a:xfrm>
            <a:off x="1792288" y="1500173"/>
            <a:ext cx="5486400" cy="3500463"/>
          </a:xfrm>
        </p:spPr>
        <p:txBody>
          <a:bodyPr rtlCol="0">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dirty="0"/>
          </a:p>
        </p:txBody>
      </p:sp>
      <p:sp>
        <p:nvSpPr>
          <p:cNvPr id="4" name="Teksto vietos rezervavimo ženklas 3"/>
          <p:cNvSpPr>
            <a:spLocks noGrp="1"/>
          </p:cNvSpPr>
          <p:nvPr>
            <p:ph type="body" sz="half" idx="2"/>
          </p:nvPr>
        </p:nvSpPr>
        <p:spPr>
          <a:xfrm>
            <a:off x="1792288" y="5572140"/>
            <a:ext cx="5486400" cy="6000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dirty="0" smtClean="0"/>
              <a:t>Spustelėkite ruošinio teksto stiliams keisti</a:t>
            </a:r>
          </a:p>
        </p:txBody>
      </p:sp>
      <p:sp>
        <p:nvSpPr>
          <p:cNvPr id="6" name="Datos vietos rezervavimo ženklas 4"/>
          <p:cNvSpPr>
            <a:spLocks noGrp="1"/>
          </p:cNvSpPr>
          <p:nvPr>
            <p:ph type="dt" sz="half" idx="10"/>
          </p:nvPr>
        </p:nvSpPr>
        <p:spPr/>
        <p:txBody>
          <a:bodyPr/>
          <a:lstStyle>
            <a:lvl1pPr>
              <a:defRPr/>
            </a:lvl1pPr>
          </a:lstStyle>
          <a:p>
            <a:pPr>
              <a:defRPr/>
            </a:pPr>
            <a:fld id="{3A603BE2-7181-487F-95B2-4647D5F76B13}" type="datetimeFigureOut">
              <a:rPr lang="lt-LT"/>
              <a:pPr>
                <a:defRPr/>
              </a:pPr>
              <a:t>2015.07.23</a:t>
            </a:fld>
            <a:endParaRPr lang="lt-LT" dirty="0"/>
          </a:p>
        </p:txBody>
      </p:sp>
      <p:sp>
        <p:nvSpPr>
          <p:cNvPr id="7" name="Poraštės vietos rezervavimo ženklas 5"/>
          <p:cNvSpPr>
            <a:spLocks noGrp="1"/>
          </p:cNvSpPr>
          <p:nvPr>
            <p:ph type="ftr" sz="quarter" idx="11"/>
          </p:nvPr>
        </p:nvSpPr>
        <p:spPr/>
        <p:txBody>
          <a:bodyPr/>
          <a:lstStyle>
            <a:lvl1pPr>
              <a:defRPr/>
            </a:lvl1pPr>
          </a:lstStyle>
          <a:p>
            <a:pPr>
              <a:defRPr/>
            </a:pPr>
            <a:endParaRPr lang="lt-LT"/>
          </a:p>
        </p:txBody>
      </p:sp>
      <p:sp>
        <p:nvSpPr>
          <p:cNvPr id="8" name="Skaidrės numerio vietos rezervavimo ženklas 6"/>
          <p:cNvSpPr>
            <a:spLocks noGrp="1"/>
          </p:cNvSpPr>
          <p:nvPr>
            <p:ph type="sldNum" sz="quarter" idx="12"/>
          </p:nvPr>
        </p:nvSpPr>
        <p:spPr/>
        <p:txBody>
          <a:bodyPr/>
          <a:lstStyle>
            <a:lvl1pPr>
              <a:defRPr/>
            </a:lvl1pPr>
          </a:lstStyle>
          <a:p>
            <a:pPr>
              <a:defRPr/>
            </a:pPr>
            <a:fld id="{EC2F87FE-999B-46E7-9215-CB71EC6680EE}" type="slidenum">
              <a:rPr lang="lt-LT" altLang="lt-LT"/>
              <a:pPr>
                <a:defRPr/>
              </a:pPr>
              <a:t>‹#›</a:t>
            </a:fld>
            <a:endParaRPr lang="lt-LT" altLang="lt-LT"/>
          </a:p>
        </p:txBody>
      </p:sp>
    </p:spTree>
    <p:extLst>
      <p:ext uri="{BB962C8B-B14F-4D97-AF65-F5344CB8AC3E}">
        <p14:creationId xmlns:p14="http://schemas.microsoft.com/office/powerpoint/2010/main" val="1539308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Pavadinimo vietos rezervavimo ženklas 1"/>
          <p:cNvSpPr>
            <a:spLocks noGrp="1"/>
          </p:cNvSpPr>
          <p:nvPr>
            <p:ph type="title"/>
          </p:nvPr>
        </p:nvSpPr>
        <p:spPr bwMode="auto">
          <a:xfrm>
            <a:off x="500063" y="1428750"/>
            <a:ext cx="82296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lt-LT" altLang="lt-LT" smtClean="0"/>
              <a:t>Spustelėkite, jei norite keisite ruoš. pav. stilių</a:t>
            </a:r>
          </a:p>
        </p:txBody>
      </p:sp>
      <p:sp>
        <p:nvSpPr>
          <p:cNvPr id="2051" name="Teksto vietos rezervavimo ženklas 2"/>
          <p:cNvSpPr>
            <a:spLocks noGrp="1"/>
          </p:cNvSpPr>
          <p:nvPr>
            <p:ph type="body" idx="1"/>
          </p:nvPr>
        </p:nvSpPr>
        <p:spPr bwMode="auto">
          <a:xfrm>
            <a:off x="457200" y="2357438"/>
            <a:ext cx="8229600" cy="376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t-LT" altLang="lt-LT" smtClean="0"/>
              <a:t>Spustelėkite ruošinio teksto stiliams keisti</a:t>
            </a:r>
          </a:p>
          <a:p>
            <a:pPr lvl="1"/>
            <a:r>
              <a:rPr lang="lt-LT" altLang="lt-LT" smtClean="0"/>
              <a:t>Antras lygmuo</a:t>
            </a:r>
          </a:p>
          <a:p>
            <a:pPr lvl="2"/>
            <a:r>
              <a:rPr lang="lt-LT" altLang="lt-LT" smtClean="0"/>
              <a:t>Trečias lygmuo</a:t>
            </a:r>
          </a:p>
          <a:p>
            <a:pPr lvl="3"/>
            <a:r>
              <a:rPr lang="lt-LT" altLang="lt-LT" smtClean="0"/>
              <a:t>Ketvirtas lygmuo</a:t>
            </a:r>
          </a:p>
          <a:p>
            <a:pPr lvl="4"/>
            <a:r>
              <a:rPr lang="lt-LT" altLang="lt-LT" smtClean="0"/>
              <a:t>Penktas lygmuo</a:t>
            </a:r>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858A7317-32FB-4619-9AAB-28EF4EE71E40}" type="datetimeFigureOut">
              <a:rPr lang="lt-LT"/>
              <a:pPr>
                <a:defRPr/>
              </a:pPr>
              <a:t>2015.07.23</a:t>
            </a:fld>
            <a:endParaRPr lang="lt-LT" dirty="0"/>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BD8036B1-C4A4-498A-A76D-1959BDED2C34}" type="slidenum">
              <a:rPr lang="lt-LT" altLang="lt-LT">
                <a:cs typeface="Arial" panose="020B0604020202020204" pitchFamily="34" charset="0"/>
              </a:rPr>
              <a:pPr>
                <a:defRPr/>
              </a:pPr>
              <a:t>‹#›</a:t>
            </a:fld>
            <a:endParaRPr lang="lt-LT" altLang="lt-LT">
              <a:cs typeface="Arial" panose="020B0604020202020204" pitchFamily="34" charset="0"/>
            </a:endParaRPr>
          </a:p>
        </p:txBody>
      </p:sp>
    </p:spTree>
    <p:extLst>
      <p:ext uri="{BB962C8B-B14F-4D97-AF65-F5344CB8AC3E}">
        <p14:creationId xmlns:p14="http://schemas.microsoft.com/office/powerpoint/2010/main" val="1061564494"/>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Calibri" pitchFamily="34" charset="0"/>
        </a:defRPr>
      </a:lvl2pPr>
      <a:lvl3pPr algn="ctr" rtl="0" eaLnBrk="0" fontAlgn="base" hangingPunct="0">
        <a:spcBef>
          <a:spcPct val="0"/>
        </a:spcBef>
        <a:spcAft>
          <a:spcPct val="0"/>
        </a:spcAft>
        <a:defRPr sz="2800" b="1">
          <a:solidFill>
            <a:schemeClr val="tx1"/>
          </a:solidFill>
          <a:latin typeface="Calibri" pitchFamily="34" charset="0"/>
        </a:defRPr>
      </a:lvl3pPr>
      <a:lvl4pPr algn="ctr" rtl="0" eaLnBrk="0" fontAlgn="base" hangingPunct="0">
        <a:spcBef>
          <a:spcPct val="0"/>
        </a:spcBef>
        <a:spcAft>
          <a:spcPct val="0"/>
        </a:spcAft>
        <a:defRPr sz="2800" b="1">
          <a:solidFill>
            <a:schemeClr val="tx1"/>
          </a:solidFill>
          <a:latin typeface="Calibri" pitchFamily="34" charset="0"/>
        </a:defRPr>
      </a:lvl4pPr>
      <a:lvl5pPr algn="ctr" rtl="0" eaLnBrk="0" fontAlgn="base" hangingPunct="0">
        <a:spcBef>
          <a:spcPct val="0"/>
        </a:spcBef>
        <a:spcAft>
          <a:spcPct val="0"/>
        </a:spcAft>
        <a:defRPr sz="2800" b="1">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683568" y="2060848"/>
            <a:ext cx="7772400" cy="1470025"/>
          </a:xfrm>
        </p:spPr>
        <p:txBody>
          <a:bodyPr/>
          <a:lstStyle/>
          <a:p>
            <a:r>
              <a:rPr lang="lt-LT" sz="4000" dirty="0"/>
              <a:t>Regioninė politika, įgyvendinant 2014–2020 m. ES fondų investicijų veiksmų programą</a:t>
            </a:r>
            <a:br>
              <a:rPr lang="lt-LT" sz="4000" dirty="0"/>
            </a:br>
            <a:r>
              <a:rPr lang="lt-LT" dirty="0" smtClean="0"/>
              <a:t/>
            </a:r>
            <a:br>
              <a:rPr lang="lt-LT" dirty="0" smtClean="0"/>
            </a:br>
            <a:r>
              <a:rPr lang="lt-LT" dirty="0" smtClean="0"/>
              <a:t/>
            </a:r>
            <a:br>
              <a:rPr lang="lt-LT" dirty="0" smtClean="0"/>
            </a:br>
            <a:r>
              <a:rPr lang="en-US" sz="2400" dirty="0" err="1" smtClean="0"/>
              <a:t>Ar</a:t>
            </a:r>
            <a:r>
              <a:rPr lang="lt-LT" sz="2400" dirty="0" smtClean="0"/>
              <a:t>ūnas Plikšnys</a:t>
            </a:r>
            <a:br>
              <a:rPr lang="lt-LT" sz="2400" dirty="0" smtClean="0"/>
            </a:br>
            <a:r>
              <a:rPr lang="lt-LT" sz="2400" dirty="0" smtClean="0"/>
              <a:t>regioninės politikos departamento direktorius</a:t>
            </a:r>
            <a:r>
              <a:rPr lang="lt-LT" sz="2400" dirty="0" smtClean="0"/>
              <a:t/>
            </a:r>
            <a:br>
              <a:rPr lang="lt-LT" sz="2400" dirty="0" smtClean="0"/>
            </a:br>
            <a:r>
              <a:rPr lang="lt-LT" sz="2400" dirty="0" smtClean="0"/>
              <a:t>2015-07-24</a:t>
            </a:r>
            <a:endParaRPr lang="lt-LT" sz="2400" dirty="0"/>
          </a:p>
        </p:txBody>
      </p:sp>
    </p:spTree>
    <p:extLst>
      <p:ext uri="{BB962C8B-B14F-4D97-AF65-F5344CB8AC3E}">
        <p14:creationId xmlns:p14="http://schemas.microsoft.com/office/powerpoint/2010/main" val="3004154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3893" y="1412776"/>
            <a:ext cx="9252520" cy="792088"/>
          </a:xfrm>
        </p:spPr>
        <p:txBody>
          <a:bodyPr>
            <a:noAutofit/>
          </a:bodyPr>
          <a:lstStyle/>
          <a:p>
            <a:r>
              <a:rPr lang="lt-LT" sz="2400" dirty="0" smtClean="0">
                <a:cs typeface="Times New Roman" panose="02020603050405020304" pitchFamily="18" charset="0"/>
              </a:rPr>
              <a:t>2014-2020 m. periodu planuojamos įgyvendinti Vidaus reikalų ministerijos regioninio planavimo infrastruktūros gerinimo priemonės</a:t>
            </a:r>
            <a:endParaRPr lang="lt-LT" sz="2400" dirty="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27131163"/>
              </p:ext>
            </p:extLst>
          </p:nvPr>
        </p:nvGraphicFramePr>
        <p:xfrm>
          <a:off x="251520" y="2348880"/>
          <a:ext cx="8605667" cy="4246303"/>
        </p:xfrm>
        <a:graphic>
          <a:graphicData uri="http://schemas.openxmlformats.org/drawingml/2006/table">
            <a:tbl>
              <a:tblPr/>
              <a:tblGrid>
                <a:gridCol w="1764907"/>
                <a:gridCol w="2448272"/>
                <a:gridCol w="4392488"/>
              </a:tblGrid>
              <a:tr h="1082967">
                <a:tc>
                  <a:txBody>
                    <a:bodyPr/>
                    <a:lstStyle/>
                    <a:p>
                      <a:pPr algn="l" fontAlgn="t"/>
                      <a:r>
                        <a:rPr lang="lt-LT" sz="1400" b="1" i="0" u="none" strike="noStrike" dirty="0">
                          <a:solidFill>
                            <a:srgbClr val="000000"/>
                          </a:solidFill>
                          <a:effectLst/>
                          <a:latin typeface="Times New Roman" panose="02020603050405020304" pitchFamily="18" charset="0"/>
                          <a:cs typeface="Times New Roman" panose="02020603050405020304" pitchFamily="18" charset="0"/>
                        </a:rPr>
                        <a:t>Priemonė</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500" b="0" i="0" u="none" strike="noStrike" dirty="0">
                          <a:solidFill>
                            <a:srgbClr val="000000"/>
                          </a:solidFill>
                          <a:effectLst/>
                          <a:latin typeface="Times New Roman" panose="02020603050405020304" pitchFamily="18" charset="0"/>
                          <a:cs typeface="Times New Roman" panose="02020603050405020304" pitchFamily="18" charset="0"/>
                        </a:rPr>
                        <a:t>08.2.1-CPVA-R-908 PRIEMONĖS „KAIMO GYVENAMŲJŲ VIETOVIŲ ATNAUJINIMAS“</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500" b="0" i="0" u="none" strike="noStrike" dirty="0">
                          <a:solidFill>
                            <a:srgbClr val="000000"/>
                          </a:solidFill>
                          <a:effectLst/>
                          <a:latin typeface="Times New Roman" panose="02020603050405020304" pitchFamily="18" charset="0"/>
                          <a:cs typeface="Times New Roman" panose="02020603050405020304" pitchFamily="18" charset="0"/>
                        </a:rPr>
                        <a:t>07.1.1-CPVA-R-905 „MIESTŲ KOMPLEKSINĖ PLĖTRA“</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73417">
                <a:tc>
                  <a:txBody>
                    <a:bodyPr/>
                    <a:lstStyle/>
                    <a:p>
                      <a:pPr algn="l" fontAlgn="t"/>
                      <a:r>
                        <a:rPr lang="lt-LT" sz="1400" b="1" i="0" u="none" strike="noStrike" dirty="0">
                          <a:solidFill>
                            <a:srgbClr val="000000"/>
                          </a:solidFill>
                          <a:effectLst/>
                          <a:latin typeface="Times New Roman" panose="02020603050405020304" pitchFamily="18" charset="0"/>
                          <a:cs typeface="Times New Roman" panose="02020603050405020304" pitchFamily="18" charset="0"/>
                        </a:rPr>
                        <a:t>Remiamos veiklos</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500" b="0" i="0" u="none" strike="noStrike" dirty="0">
                          <a:solidFill>
                            <a:srgbClr val="000000"/>
                          </a:solidFill>
                          <a:effectLst/>
                          <a:latin typeface="Times New Roman" panose="02020603050405020304" pitchFamily="18" charset="0"/>
                          <a:cs typeface="Times New Roman" panose="02020603050405020304" pitchFamily="18" charset="0"/>
                        </a:rPr>
                        <a:t>1. atvirų viešųjų erdvių urbanistinės infrastruktūros </a:t>
                      </a:r>
                      <a:r>
                        <a:rPr lang="lt-LT" sz="1500" b="0" i="0" u="none" strike="noStrike" dirty="0" smtClean="0">
                          <a:solidFill>
                            <a:srgbClr val="000000"/>
                          </a:solidFill>
                          <a:effectLst/>
                          <a:latin typeface="Times New Roman" panose="02020603050405020304" pitchFamily="18" charset="0"/>
                          <a:cs typeface="Times New Roman" panose="02020603050405020304" pitchFamily="18" charset="0"/>
                        </a:rPr>
                        <a:t>pertvarkymas</a:t>
                      </a:r>
                      <a:r>
                        <a:rPr lang="lt-LT" sz="1500" b="0" i="0" u="none" strike="noStrike" dirty="0">
                          <a:solidFill>
                            <a:srgbClr val="000000"/>
                          </a:solidFill>
                          <a:effectLst/>
                          <a:latin typeface="Times New Roman" panose="02020603050405020304" pitchFamily="18" charset="0"/>
                          <a:cs typeface="Times New Roman" panose="02020603050405020304" pitchFamily="18" charset="0"/>
                        </a:rPr>
                        <a:t/>
                      </a:r>
                      <a:br>
                        <a:rPr lang="lt-LT" sz="1500" b="0" i="0" u="none" strike="noStrike" dirty="0">
                          <a:solidFill>
                            <a:srgbClr val="000000"/>
                          </a:solidFill>
                          <a:effectLst/>
                          <a:latin typeface="Times New Roman" panose="02020603050405020304" pitchFamily="18" charset="0"/>
                          <a:cs typeface="Times New Roman" panose="02020603050405020304" pitchFamily="18" charset="0"/>
                        </a:rPr>
                      </a:br>
                      <a:r>
                        <a:rPr lang="lt-LT" sz="1500" b="0" i="0" u="none" strike="noStrike" dirty="0">
                          <a:solidFill>
                            <a:srgbClr val="000000"/>
                          </a:solidFill>
                          <a:effectLst/>
                          <a:latin typeface="Times New Roman" panose="02020603050405020304" pitchFamily="18" charset="0"/>
                          <a:cs typeface="Times New Roman" panose="02020603050405020304" pitchFamily="18" charset="0"/>
                        </a:rPr>
                        <a:t>2. apleistų ar neefektyviai naudojamų pastatų, kitos infrastruktūros ir teritorijų konversija, funkcionalumo </a:t>
                      </a:r>
                      <a:r>
                        <a:rPr lang="lt-LT" sz="1500" b="0" i="0" u="none" strike="noStrike" dirty="0" smtClean="0">
                          <a:solidFill>
                            <a:srgbClr val="000000"/>
                          </a:solidFill>
                          <a:effectLst/>
                          <a:latin typeface="Times New Roman" panose="02020603050405020304" pitchFamily="18" charset="0"/>
                          <a:cs typeface="Times New Roman" panose="02020603050405020304" pitchFamily="18" charset="0"/>
                        </a:rPr>
                        <a:t>didinimas</a:t>
                      </a:r>
                      <a:endParaRPr lang="lt-LT"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500" b="0" i="0" u="none" strike="noStrike" dirty="0">
                          <a:solidFill>
                            <a:srgbClr val="000000"/>
                          </a:solidFill>
                          <a:effectLst/>
                          <a:latin typeface="Times New Roman" panose="02020603050405020304" pitchFamily="18" charset="0"/>
                          <a:cs typeface="Times New Roman" panose="02020603050405020304" pitchFamily="18" charset="0"/>
                        </a:rPr>
                        <a:t>1. neišnaudotos, apleistos infrastruktūros ir teritorijų konversija, sukuriant sąlygas pritraukti į jas naujas komercines veiklas, pritaikant socialinei infrastruktūrai, bendruomenių veiklai;</a:t>
                      </a:r>
                      <a:br>
                        <a:rPr lang="lt-LT" sz="1500" b="0" i="0" u="none" strike="noStrike" dirty="0">
                          <a:solidFill>
                            <a:srgbClr val="000000"/>
                          </a:solidFill>
                          <a:effectLst/>
                          <a:latin typeface="Times New Roman" panose="02020603050405020304" pitchFamily="18" charset="0"/>
                          <a:cs typeface="Times New Roman" panose="02020603050405020304" pitchFamily="18" charset="0"/>
                        </a:rPr>
                      </a:br>
                      <a:r>
                        <a:rPr lang="lt-LT" sz="1500" b="0" i="0" u="none" strike="noStrike" dirty="0">
                          <a:solidFill>
                            <a:srgbClr val="000000"/>
                          </a:solidFill>
                          <a:effectLst/>
                          <a:latin typeface="Times New Roman" panose="02020603050405020304" pitchFamily="18" charset="0"/>
                          <a:cs typeface="Times New Roman" panose="02020603050405020304" pitchFamily="18" charset="0"/>
                        </a:rPr>
                        <a:t>2. viešųjų erdvių modernizavimas, kuriant papildomus ar naujus miestų traukos centrus ar stiprinant esamus;</a:t>
                      </a:r>
                      <a:br>
                        <a:rPr lang="lt-LT" sz="1500" b="0" i="0" u="none" strike="noStrike" dirty="0">
                          <a:solidFill>
                            <a:srgbClr val="000000"/>
                          </a:solidFill>
                          <a:effectLst/>
                          <a:latin typeface="Times New Roman" panose="02020603050405020304" pitchFamily="18" charset="0"/>
                          <a:cs typeface="Times New Roman" panose="02020603050405020304" pitchFamily="18" charset="0"/>
                        </a:rPr>
                      </a:br>
                      <a:r>
                        <a:rPr lang="lt-LT" sz="1500" b="0" i="0" u="none" strike="noStrike" dirty="0">
                          <a:solidFill>
                            <a:srgbClr val="000000"/>
                          </a:solidFill>
                          <a:effectLst/>
                          <a:latin typeface="Times New Roman" panose="02020603050405020304" pitchFamily="18" charset="0"/>
                          <a:cs typeface="Times New Roman" panose="02020603050405020304" pitchFamily="18" charset="0"/>
                        </a:rPr>
                        <a:t>3. gyvenamosios aplinkos gerinimas gyvenamuosiuose daugiabučių namų rajonuose, kuriant ar atnaujinant mažos apimties bendruomeninę infrastruktūrą, sutvarkant aplinką, investuojant į žaliąją infrastruktūrą ir šių teritorijų </a:t>
                      </a:r>
                      <a:r>
                        <a:rPr lang="lt-LT" sz="1500" b="0" i="0" u="none" strike="noStrike" dirty="0" smtClean="0">
                          <a:solidFill>
                            <a:srgbClr val="000000"/>
                          </a:solidFill>
                          <a:effectLst/>
                          <a:latin typeface="Times New Roman" panose="02020603050405020304" pitchFamily="18" charset="0"/>
                          <a:cs typeface="Times New Roman" panose="02020603050405020304" pitchFamily="18" charset="0"/>
                        </a:rPr>
                        <a:t>pasiekiamumą</a:t>
                      </a:r>
                      <a:endParaRPr lang="lt-LT" sz="1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5638">
                <a:tc>
                  <a:txBody>
                    <a:bodyPr/>
                    <a:lstStyle/>
                    <a:p>
                      <a:pPr algn="l" fontAlgn="t"/>
                      <a:r>
                        <a:rPr lang="lt-LT" sz="1400" b="1" i="0" u="none" strike="noStrike" dirty="0">
                          <a:solidFill>
                            <a:srgbClr val="000000"/>
                          </a:solidFill>
                          <a:effectLst/>
                          <a:latin typeface="Times New Roman" panose="02020603050405020304" pitchFamily="18" charset="0"/>
                          <a:cs typeface="Times New Roman" panose="02020603050405020304" pitchFamily="18" charset="0"/>
                        </a:rPr>
                        <a:t>ES fondų lėšų limitas </a:t>
                      </a:r>
                      <a:r>
                        <a:rPr lang="lt-LT" sz="1400" b="1" i="0" u="none" strike="noStrike" dirty="0" smtClean="0">
                          <a:solidFill>
                            <a:srgbClr val="000000"/>
                          </a:solidFill>
                          <a:effectLst/>
                          <a:latin typeface="Times New Roman" panose="02020603050405020304" pitchFamily="18" charset="0"/>
                          <a:cs typeface="Times New Roman" panose="02020603050405020304" pitchFamily="18" charset="0"/>
                        </a:rPr>
                        <a:t>Marijampolės </a:t>
                      </a:r>
                      <a:r>
                        <a:rPr lang="lt-LT" sz="1400" b="1" i="0" u="none" strike="noStrike" dirty="0">
                          <a:solidFill>
                            <a:srgbClr val="000000"/>
                          </a:solidFill>
                          <a:effectLst/>
                          <a:latin typeface="Times New Roman" panose="02020603050405020304" pitchFamily="18" charset="0"/>
                          <a:cs typeface="Times New Roman" panose="02020603050405020304" pitchFamily="18" charset="0"/>
                        </a:rPr>
                        <a:t>regionui, mln. €</a:t>
                      </a: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3,65</a:t>
                      </a:r>
                      <a:endParaRPr lang="lt-LT"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6,3</a:t>
                      </a:r>
                      <a:endParaRPr lang="lt-LT"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328" marR="4328" marT="43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35337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pt-BR" sz="2400" dirty="0"/>
              <a:t>2014-2020 m. Vidaus reikalų ministerijos administruojamos </a:t>
            </a:r>
            <a:r>
              <a:rPr lang="lt-LT" sz="2400" dirty="0" smtClean="0"/>
              <a:t>infrastruktūros gerinimo </a:t>
            </a:r>
            <a:r>
              <a:rPr lang="pt-BR" sz="2400" dirty="0" smtClean="0"/>
              <a:t>priemonės</a:t>
            </a:r>
            <a:endParaRPr lang="lt-LT" sz="24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796601686"/>
              </p:ext>
            </p:extLst>
          </p:nvPr>
        </p:nvGraphicFramePr>
        <p:xfrm>
          <a:off x="395536" y="2204864"/>
          <a:ext cx="8208912" cy="4110899"/>
        </p:xfrm>
        <a:graphic>
          <a:graphicData uri="http://schemas.openxmlformats.org/drawingml/2006/table">
            <a:tbl>
              <a:tblPr/>
              <a:tblGrid>
                <a:gridCol w="2088232"/>
                <a:gridCol w="3600400"/>
                <a:gridCol w="2520280"/>
              </a:tblGrid>
              <a:tr h="1224136">
                <a:tc>
                  <a:txBody>
                    <a:bodyPr/>
                    <a:lstStyle/>
                    <a:p>
                      <a:pPr algn="l" fontAlgn="t"/>
                      <a:r>
                        <a:rPr lang="lt-LT" sz="1800" b="0" i="0" u="none" strike="noStrike" dirty="0" smtClean="0">
                          <a:solidFill>
                            <a:srgbClr val="000000"/>
                          </a:solidFill>
                          <a:effectLst/>
                          <a:latin typeface="Times New Roman" panose="02020603050405020304" pitchFamily="18" charset="0"/>
                          <a:cs typeface="Times New Roman" panose="02020603050405020304" pitchFamily="18" charset="0"/>
                        </a:rPr>
                        <a:t>Priemonės</a:t>
                      </a:r>
                      <a:r>
                        <a:rPr lang="lt-LT" sz="1800" b="0" i="0" u="none" strike="noStrike" baseline="0" dirty="0" smtClean="0">
                          <a:solidFill>
                            <a:srgbClr val="000000"/>
                          </a:solidFill>
                          <a:effectLst/>
                          <a:latin typeface="Times New Roman" panose="02020603050405020304" pitchFamily="18" charset="0"/>
                          <a:cs typeface="Times New Roman" panose="02020603050405020304" pitchFamily="18" charset="0"/>
                        </a:rPr>
                        <a:t> kodas</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94" marR="7394" marT="7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lt-LT" sz="1800" b="0" i="0" u="none" strike="noStrike" dirty="0" smtClean="0">
                          <a:solidFill>
                            <a:srgbClr val="000000"/>
                          </a:solidFill>
                          <a:effectLst/>
                          <a:latin typeface="Times New Roman" panose="02020603050405020304" pitchFamily="18" charset="0"/>
                          <a:cs typeface="Times New Roman" panose="02020603050405020304" pitchFamily="18" charset="0"/>
                        </a:rPr>
                        <a:t>Priemonės</a:t>
                      </a:r>
                      <a:r>
                        <a:rPr lang="lt-LT" sz="1800" b="0" i="0" u="none" strike="noStrike" baseline="0" dirty="0" smtClean="0">
                          <a:solidFill>
                            <a:srgbClr val="000000"/>
                          </a:solidFill>
                          <a:effectLst/>
                          <a:latin typeface="Times New Roman" panose="02020603050405020304" pitchFamily="18" charset="0"/>
                          <a:cs typeface="Times New Roman" panose="02020603050405020304" pitchFamily="18" charset="0"/>
                        </a:rPr>
                        <a:t> pavadinimas</a:t>
                      </a:r>
                    </a:p>
                    <a:p>
                      <a:pPr algn="l" fontAlgn="t"/>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94" marR="7394" marT="7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lt-LT" sz="1800" b="0" i="0" u="none" strike="noStrike" dirty="0" smtClean="0">
                          <a:solidFill>
                            <a:srgbClr val="000000"/>
                          </a:solidFill>
                          <a:effectLst/>
                          <a:latin typeface="Times New Roman" panose="02020603050405020304" pitchFamily="18" charset="0"/>
                          <a:cs typeface="Times New Roman" panose="02020603050405020304" pitchFamily="18" charset="0"/>
                        </a:rPr>
                        <a:t>Planuojama projektų finansavimo sąlygų</a:t>
                      </a:r>
                      <a:r>
                        <a:rPr lang="lt-LT" sz="1800" b="0" i="0" u="none" strike="noStrike" baseline="0" dirty="0" smtClean="0">
                          <a:solidFill>
                            <a:srgbClr val="000000"/>
                          </a:solidFill>
                          <a:effectLst/>
                          <a:latin typeface="Times New Roman" panose="02020603050405020304" pitchFamily="18" charset="0"/>
                          <a:cs typeface="Times New Roman" panose="02020603050405020304" pitchFamily="18" charset="0"/>
                        </a:rPr>
                        <a:t> aprašų (PFSA) tvirtinimo data</a:t>
                      </a:r>
                    </a:p>
                    <a:p>
                      <a:pPr marL="0" marR="0" indent="0" algn="l" defTabSz="914400" rtl="0" eaLnBrk="1" fontAlgn="t" latinLnBrk="0" hangingPunct="1">
                        <a:lnSpc>
                          <a:spcPct val="100000"/>
                        </a:lnSpc>
                        <a:spcBef>
                          <a:spcPts val="0"/>
                        </a:spcBef>
                        <a:spcAft>
                          <a:spcPts val="0"/>
                        </a:spcAft>
                        <a:buClrTx/>
                        <a:buSzTx/>
                        <a:buFontTx/>
                        <a:buNone/>
                        <a:tabLst/>
                        <a:defRPr/>
                      </a:pPr>
                      <a:endParaRPr lang="lt-LT" sz="18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l" fontAlgn="t"/>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94" marR="7394" marT="739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4986">
                <a:tc>
                  <a:txBody>
                    <a:bodyPr/>
                    <a:lstStyle/>
                    <a:p>
                      <a:pPr algn="l" fontAlgn="t"/>
                      <a:r>
                        <a:rPr lang="lt-LT" sz="1800" b="0" i="0" u="none" strike="noStrike" dirty="0" smtClean="0">
                          <a:solidFill>
                            <a:srgbClr val="000000"/>
                          </a:solidFill>
                          <a:effectLst/>
                          <a:latin typeface="Times New Roman" panose="02020603050405020304" pitchFamily="18" charset="0"/>
                          <a:cs typeface="Times New Roman" panose="02020603050405020304" pitchFamily="18" charset="0"/>
                        </a:rPr>
                        <a:t>07.1.1-CPVA-902-V</a:t>
                      </a:r>
                    </a:p>
                    <a:p>
                      <a:pPr algn="l" fontAlgn="t"/>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94" marR="7394" marT="7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lt-LT" sz="1800" b="1" i="0" u="none" strike="noStrike" dirty="0">
                          <a:solidFill>
                            <a:srgbClr val="000000"/>
                          </a:solidFill>
                          <a:effectLst/>
                          <a:latin typeface="Times New Roman" panose="02020603050405020304" pitchFamily="18" charset="0"/>
                          <a:cs typeface="Times New Roman" panose="02020603050405020304" pitchFamily="18" charset="0"/>
                        </a:rPr>
                        <a:t>Pereinamojo laikotarpio tikslinių teritorijų vystymas. </a:t>
                      </a:r>
                      <a:r>
                        <a:rPr lang="lt-LT" sz="1800" b="1" i="0" u="none" strike="noStrike" dirty="0" smtClean="0">
                          <a:solidFill>
                            <a:srgbClr val="000000"/>
                          </a:solidFill>
                          <a:effectLst/>
                          <a:latin typeface="Times New Roman" panose="02020603050405020304" pitchFamily="18" charset="0"/>
                          <a:cs typeface="Times New Roman" panose="02020603050405020304" pitchFamily="18" charset="0"/>
                        </a:rPr>
                        <a:t>I</a:t>
                      </a:r>
                      <a:r>
                        <a:rPr lang="lt-LT" sz="1800" b="0" i="0" u="none" strike="noStrike" dirty="0">
                          <a:solidFill>
                            <a:srgbClr val="000000"/>
                          </a:solidFill>
                          <a:effectLst/>
                          <a:latin typeface="Times New Roman" panose="02020603050405020304" pitchFamily="18" charset="0"/>
                          <a:cs typeface="Times New Roman" panose="02020603050405020304" pitchFamily="18" charset="0"/>
                        </a:rPr>
                        <a:t/>
                      </a:r>
                      <a:br>
                        <a:rPr lang="lt-LT" sz="1800" b="0" i="0" u="none" strike="noStrike" dirty="0">
                          <a:solidFill>
                            <a:srgbClr val="000000"/>
                          </a:solidFill>
                          <a:effectLst/>
                          <a:latin typeface="Times New Roman" panose="02020603050405020304" pitchFamily="18" charset="0"/>
                          <a:cs typeface="Times New Roman" panose="02020603050405020304" pitchFamily="18" charset="0"/>
                        </a:rPr>
                      </a:b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94" marR="7394" marT="7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lt-LT" sz="1800" b="0" i="0" u="none" strike="noStrike" dirty="0" smtClean="0">
                          <a:solidFill>
                            <a:srgbClr val="000000"/>
                          </a:solidFill>
                          <a:effectLst/>
                          <a:latin typeface="Times New Roman" panose="02020603050405020304" pitchFamily="18" charset="0"/>
                          <a:cs typeface="Times New Roman" panose="02020603050405020304" pitchFamily="18" charset="0"/>
                        </a:rPr>
                        <a:t>2015 m. III </a:t>
                      </a:r>
                      <a:r>
                        <a:rPr lang="lt-LT" sz="1800" b="0" i="0" u="none" strike="noStrike" dirty="0" err="1" smtClean="0">
                          <a:solidFill>
                            <a:srgbClr val="000000"/>
                          </a:solidFill>
                          <a:effectLst/>
                          <a:latin typeface="Times New Roman" panose="02020603050405020304" pitchFamily="18" charset="0"/>
                          <a:cs typeface="Times New Roman" panose="02020603050405020304" pitchFamily="18" charset="0"/>
                        </a:rPr>
                        <a:t>ketv</a:t>
                      </a:r>
                      <a:r>
                        <a:rPr lang="lt-LT" sz="1800"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94" marR="7394" marT="739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gn="l" fontAlgn="t"/>
                      <a:r>
                        <a:rPr lang="lt-LT" sz="1800" b="0" i="0" u="none" strike="noStrike" dirty="0" smtClean="0">
                          <a:solidFill>
                            <a:srgbClr val="000000"/>
                          </a:solidFill>
                          <a:effectLst/>
                          <a:latin typeface="Times New Roman" panose="02020603050405020304" pitchFamily="18" charset="0"/>
                          <a:cs typeface="Times New Roman" panose="02020603050405020304" pitchFamily="18" charset="0"/>
                        </a:rPr>
                        <a:t>07.1.1-CPVA-905-R</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94" marR="7394" marT="7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lt-LT" sz="1800" b="1" i="0" u="none" strike="noStrike" dirty="0" smtClean="0">
                          <a:solidFill>
                            <a:srgbClr val="000000"/>
                          </a:solidFill>
                          <a:effectLst/>
                          <a:latin typeface="Times New Roman" panose="02020603050405020304" pitchFamily="18" charset="0"/>
                          <a:cs typeface="Times New Roman" panose="02020603050405020304" pitchFamily="18" charset="0"/>
                        </a:rPr>
                        <a:t>Miestų kompleksinė plėtra</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94" marR="7394" marT="7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lt-LT" sz="1800" b="0" i="0" u="none" strike="noStrike" dirty="0" smtClean="0">
                          <a:solidFill>
                            <a:srgbClr val="000000"/>
                          </a:solidFill>
                          <a:effectLst/>
                          <a:latin typeface="Times New Roman" panose="02020603050405020304" pitchFamily="18" charset="0"/>
                          <a:cs typeface="Times New Roman" panose="02020603050405020304" pitchFamily="18" charset="0"/>
                        </a:rPr>
                        <a:t>2015</a:t>
                      </a:r>
                      <a:r>
                        <a:rPr lang="lt-LT" sz="1800" b="0" i="0" u="none" strike="noStrike" baseline="0" dirty="0" smtClean="0">
                          <a:solidFill>
                            <a:srgbClr val="000000"/>
                          </a:solidFill>
                          <a:effectLst/>
                          <a:latin typeface="Times New Roman" panose="02020603050405020304" pitchFamily="18" charset="0"/>
                          <a:cs typeface="Times New Roman" panose="02020603050405020304" pitchFamily="18" charset="0"/>
                        </a:rPr>
                        <a:t> m. </a:t>
                      </a:r>
                      <a:r>
                        <a:rPr lang="lt-LT" sz="1800" b="0" i="0" u="none" strike="noStrike" dirty="0" smtClean="0">
                          <a:solidFill>
                            <a:srgbClr val="000000"/>
                          </a:solidFill>
                          <a:effectLst/>
                          <a:latin typeface="Times New Roman" panose="02020603050405020304" pitchFamily="18" charset="0"/>
                          <a:cs typeface="Times New Roman" panose="02020603050405020304" pitchFamily="18" charset="0"/>
                        </a:rPr>
                        <a:t>III-IV </a:t>
                      </a:r>
                      <a:r>
                        <a:rPr lang="lt-LT" sz="1800" b="0" i="0" u="none" strike="noStrike" dirty="0" err="1" smtClean="0">
                          <a:solidFill>
                            <a:srgbClr val="000000"/>
                          </a:solidFill>
                          <a:effectLst/>
                          <a:latin typeface="Times New Roman" panose="02020603050405020304" pitchFamily="18" charset="0"/>
                          <a:cs typeface="Times New Roman" panose="02020603050405020304" pitchFamily="18" charset="0"/>
                        </a:rPr>
                        <a:t>ketv</a:t>
                      </a:r>
                      <a:r>
                        <a:rPr lang="lt-LT" sz="1800"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94" marR="7394" marT="739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2823">
                <a:tc>
                  <a:txBody>
                    <a:bodyPr/>
                    <a:lstStyle/>
                    <a:p>
                      <a:pPr algn="l" fontAlgn="t"/>
                      <a:r>
                        <a:rPr lang="lt-LT" sz="1800" b="0" i="0" u="none" strike="noStrike" dirty="0" smtClean="0">
                          <a:solidFill>
                            <a:srgbClr val="000000"/>
                          </a:solidFill>
                          <a:effectLst/>
                          <a:latin typeface="Times New Roman" panose="02020603050405020304" pitchFamily="18" charset="0"/>
                          <a:cs typeface="Times New Roman" panose="02020603050405020304" pitchFamily="18" charset="0"/>
                        </a:rPr>
                        <a:t>07.1.1-CPVA-908-R</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94" marR="7394" marT="7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lt-LT" sz="1800" b="1" i="0" u="none" strike="noStrike" dirty="0" smtClean="0">
                          <a:solidFill>
                            <a:srgbClr val="000000"/>
                          </a:solidFill>
                          <a:effectLst/>
                          <a:latin typeface="Times New Roman" panose="02020603050405020304" pitchFamily="18" charset="0"/>
                          <a:cs typeface="Times New Roman" panose="02020603050405020304" pitchFamily="18" charset="0"/>
                        </a:rPr>
                        <a:t>Kaimo gyvenamųjų vietovių atnaujinimas</a:t>
                      </a:r>
                    </a:p>
                    <a:p>
                      <a:pPr algn="l" fontAlgn="t"/>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94" marR="7394" marT="7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lt-LT" sz="1800" b="0" i="0" u="none" strike="noStrike" dirty="0" smtClean="0">
                          <a:solidFill>
                            <a:srgbClr val="000000"/>
                          </a:solidFill>
                          <a:effectLst/>
                          <a:latin typeface="Times New Roman" panose="02020603050405020304" pitchFamily="18" charset="0"/>
                          <a:cs typeface="Times New Roman" panose="02020603050405020304" pitchFamily="18" charset="0"/>
                        </a:rPr>
                        <a:t>2015 m. III-IV </a:t>
                      </a:r>
                      <a:r>
                        <a:rPr lang="lt-LT" sz="1800" b="0" i="0" u="none" strike="noStrike" dirty="0" err="1" smtClean="0">
                          <a:solidFill>
                            <a:srgbClr val="000000"/>
                          </a:solidFill>
                          <a:effectLst/>
                          <a:latin typeface="Times New Roman" panose="02020603050405020304" pitchFamily="18" charset="0"/>
                          <a:cs typeface="Times New Roman" panose="02020603050405020304" pitchFamily="18" charset="0"/>
                        </a:rPr>
                        <a:t>ketv</a:t>
                      </a:r>
                      <a:r>
                        <a:rPr lang="lt-LT" sz="1800"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lt-LT"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94" marR="7394" marT="739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8916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08520" y="1484784"/>
            <a:ext cx="9396536" cy="642942"/>
          </a:xfrm>
        </p:spPr>
        <p:txBody>
          <a:bodyPr>
            <a:noAutofit/>
          </a:bodyPr>
          <a:lstStyle/>
          <a:p>
            <a:r>
              <a:rPr lang="lt-LT" sz="2300" dirty="0" smtClean="0">
                <a:cs typeface="Times New Roman" panose="02020603050405020304" pitchFamily="18" charset="0"/>
              </a:rPr>
              <a:t>2014-2020 m. periodu planuojamos įgyvendinti Vidaus reikalų ministerijos regioninio planavimo paslaugų teikimo kokybės gerinimo priemonės </a:t>
            </a:r>
            <a:endParaRPr lang="lt-LT" sz="2300" dirty="0">
              <a:cs typeface="Times New Roman" panose="02020603050405020304" pitchFamily="18"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343661864"/>
              </p:ext>
            </p:extLst>
          </p:nvPr>
        </p:nvGraphicFramePr>
        <p:xfrm>
          <a:off x="107504" y="2231905"/>
          <a:ext cx="8928992" cy="4436208"/>
        </p:xfrm>
        <a:graphic>
          <a:graphicData uri="http://schemas.openxmlformats.org/drawingml/2006/table">
            <a:tbl>
              <a:tblPr/>
              <a:tblGrid>
                <a:gridCol w="1562552"/>
                <a:gridCol w="7366440"/>
              </a:tblGrid>
              <a:tr h="493649">
                <a:tc>
                  <a:txBody>
                    <a:bodyPr/>
                    <a:lstStyle/>
                    <a:p>
                      <a:pPr algn="l" fontAlgn="t"/>
                      <a:r>
                        <a:rPr lang="lt-LT" sz="1400" b="1" i="0" u="none" strike="noStrike" dirty="0">
                          <a:solidFill>
                            <a:srgbClr val="000000"/>
                          </a:solidFill>
                          <a:effectLst/>
                          <a:latin typeface="Times New Roman"/>
                        </a:rPr>
                        <a:t>Priemonė</a:t>
                      </a:r>
                    </a:p>
                  </a:txBody>
                  <a:tcPr marL="9409" marR="9409" marT="94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a:rPr>
                        <a:t>10.1.3-ESFA-R-921 "PASLAUGŲ TEIKIMO IR ASMENŲ APTARNAVIMO KOKYBĖS GERINIMAS SAVIVALDYBĖSE"</a:t>
                      </a:r>
                    </a:p>
                  </a:txBody>
                  <a:tcPr marL="9409" marR="9409" marT="94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9710">
                <a:tc>
                  <a:txBody>
                    <a:bodyPr/>
                    <a:lstStyle/>
                    <a:p>
                      <a:pPr algn="l" fontAlgn="t"/>
                      <a:r>
                        <a:rPr lang="lt-LT" sz="1400" b="1" i="0" u="none" strike="noStrike" dirty="0">
                          <a:solidFill>
                            <a:srgbClr val="000000"/>
                          </a:solidFill>
                          <a:effectLst/>
                          <a:latin typeface="Times New Roman"/>
                        </a:rPr>
                        <a:t>Remiamos veiklos</a:t>
                      </a:r>
                    </a:p>
                  </a:txBody>
                  <a:tcPr marL="9409" marR="9409" marT="94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a:rPr>
                        <a:t>1.pasiūlymų dėl savivaldybių reguliuojamų paslaugų teikimo ir (ar) asmenų aptarnavimo teisinio reglamentavimo tobulinimo rengimas;</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2. projektų vykdytojų ir partnerių veiklos organizavimo procedūrų (veiklos procesų), susijusių su paslaugų teikimu ir (ar) asmenų aptarnavimu, kūrimas, tobulinimas, diegimas (įskaitant vieno langelio principui įgyvendinti reikalingų veiksmų vykdymą); kokybės vadybos metodų / sistemų, skirtų gerinti paslaugų teikimo ir (ar) asmenų aptarnavimo kokybę, diegimas;</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3. paslaugų ir (ar) asmenų aptarnavimo kokybės (įskaitant visuomenės pasitenkinimą paslaugomis ir aptarnavimu) stebėsenos ir vertinimo priemonių (įrankių) kūrimas, tobulinimas, diegimas;</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4. piliečių chartijų, paslaugų ir (ar) asmenų aptarnavimo kokybės standartų rengimas, kitų paslaugų ir (ar) asmenų aptarnavimo kokybę gerinančių priemonių (įrankių) kūrimas, tobulinimas, pritaikymas, diegimas;</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5. projektų vykdytojų ir partnerių darbuotojų kompetencijų, reikalingų gerinti paslaugų ir (ar) asmenų aptarnavimo kokybę, stiprinimas (mokymo programų rengimas, mokymas, keitimasis gerąja patirtimi); </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6. tyrimų, skirtų įvertinti paslaugų ir (ar) asmenų aptarnavimo kokybę, vykdymas</a:t>
                      </a:r>
                    </a:p>
                  </a:txBody>
                  <a:tcPr marL="9409" marR="9409" marT="94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8926">
                <a:tc>
                  <a:txBody>
                    <a:bodyPr/>
                    <a:lstStyle/>
                    <a:p>
                      <a:pPr algn="l" fontAlgn="t"/>
                      <a:r>
                        <a:rPr lang="lt-LT" sz="1400" b="1" i="0" u="none" strike="noStrike" dirty="0">
                          <a:solidFill>
                            <a:srgbClr val="000000"/>
                          </a:solidFill>
                          <a:effectLst/>
                          <a:latin typeface="Times New Roman"/>
                        </a:rPr>
                        <a:t>ES fondų lėšų limitas </a:t>
                      </a:r>
                      <a:r>
                        <a:rPr lang="lt-LT" sz="1400" b="1" i="0" u="none" strike="noStrike" dirty="0" smtClean="0">
                          <a:solidFill>
                            <a:srgbClr val="000000"/>
                          </a:solidFill>
                          <a:effectLst/>
                          <a:latin typeface="Times New Roman"/>
                        </a:rPr>
                        <a:t>Marijampolės </a:t>
                      </a:r>
                      <a:r>
                        <a:rPr lang="lt-LT" sz="1400" b="1" i="0" u="none" strike="noStrike" dirty="0">
                          <a:solidFill>
                            <a:srgbClr val="000000"/>
                          </a:solidFill>
                          <a:effectLst/>
                          <a:latin typeface="Times New Roman"/>
                        </a:rPr>
                        <a:t>regionui, mln. €</a:t>
                      </a:r>
                    </a:p>
                  </a:txBody>
                  <a:tcPr marL="9409" marR="9409" marT="94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lt-LT" sz="1800" b="1" i="0" u="none" strike="noStrike" dirty="0" smtClean="0">
                          <a:solidFill>
                            <a:srgbClr val="000000"/>
                          </a:solidFill>
                          <a:effectLst/>
                          <a:latin typeface="Times New Roman"/>
                        </a:rPr>
                        <a:t>1,00</a:t>
                      </a:r>
                      <a:endParaRPr lang="lt-LT" sz="1800" b="1" i="0" u="none" strike="noStrike" dirty="0">
                        <a:solidFill>
                          <a:srgbClr val="000000"/>
                        </a:solidFill>
                        <a:effectLst/>
                        <a:latin typeface="Times New Roman"/>
                      </a:endParaRPr>
                    </a:p>
                  </a:txBody>
                  <a:tcPr marL="9409" marR="9409" marT="94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58183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1340768"/>
            <a:ext cx="8517632" cy="1143000"/>
          </a:xfrm>
        </p:spPr>
        <p:txBody>
          <a:bodyPr>
            <a:noAutofit/>
          </a:bodyPr>
          <a:lstStyle/>
          <a:p>
            <a:r>
              <a:rPr lang="lt-LT" dirty="0" smtClean="0"/>
              <a:t>2014-2020 m. periodu planuojamos įgyvendinti Aplinkos ministerijos regioninio planavimo priemonės (I)</a:t>
            </a:r>
            <a:endParaRPr lang="lt-LT" dirty="0"/>
          </a:p>
        </p:txBody>
      </p:sp>
      <p:graphicFrame>
        <p:nvGraphicFramePr>
          <p:cNvPr id="11" name="Turinio vietos rezervavimo ženklas 10"/>
          <p:cNvGraphicFramePr>
            <a:graphicFrameLocks noGrp="1"/>
          </p:cNvGraphicFramePr>
          <p:nvPr>
            <p:ph idx="1"/>
            <p:extLst>
              <p:ext uri="{D42A27DB-BD31-4B8C-83A1-F6EECF244321}">
                <p14:modId xmlns:p14="http://schemas.microsoft.com/office/powerpoint/2010/main" val="953039901"/>
              </p:ext>
            </p:extLst>
          </p:nvPr>
        </p:nvGraphicFramePr>
        <p:xfrm>
          <a:off x="512574" y="2348880"/>
          <a:ext cx="8136905" cy="4009855"/>
        </p:xfrm>
        <a:graphic>
          <a:graphicData uri="http://schemas.openxmlformats.org/drawingml/2006/table">
            <a:tbl>
              <a:tblPr/>
              <a:tblGrid>
                <a:gridCol w="1296144"/>
                <a:gridCol w="3312368"/>
                <a:gridCol w="3528393"/>
              </a:tblGrid>
              <a:tr h="618153">
                <a:tc>
                  <a:txBody>
                    <a:bodyPr/>
                    <a:lstStyle/>
                    <a:p>
                      <a:pPr algn="l" fontAlgn="t"/>
                      <a:r>
                        <a:rPr lang="lt-LT" sz="1400" b="1" i="0" u="none" strike="noStrike" dirty="0">
                          <a:solidFill>
                            <a:srgbClr val="000000"/>
                          </a:solidFill>
                          <a:effectLst/>
                          <a:latin typeface="Times New Roman"/>
                        </a:rPr>
                        <a:t>Priemonė</a:t>
                      </a: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a:rPr>
                        <a:t>05.3.2-APVA-R-014 </a:t>
                      </a:r>
                      <a:r>
                        <a:rPr lang="lt-LT" sz="1400" b="0" i="0" u="none" strike="noStrike" dirty="0" smtClean="0">
                          <a:solidFill>
                            <a:srgbClr val="000000"/>
                          </a:solidFill>
                          <a:effectLst/>
                          <a:latin typeface="Times New Roman"/>
                        </a:rPr>
                        <a:t>"GERIAMOJO VANDENS TIEKIMO IR NUOTEKŲ TVARKYMO SISTEMŲ RENOVAVIMAS IR PLĖTRA, ĮMONIŲ VALDYMO TOBULINIMAS"</a:t>
                      </a:r>
                      <a:endParaRPr lang="lt-LT" sz="1400" b="0" i="0" u="none" strike="noStrike" dirty="0">
                        <a:solidFill>
                          <a:srgbClr val="000000"/>
                        </a:solidFill>
                        <a:effectLst/>
                        <a:latin typeface="Times New Roman"/>
                      </a:endParaRP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a:rPr>
                        <a:t>05.1.1-APVA-R-007 „PAVIRŠINIŲ NUOTEKŲ SISTEMŲ TVARKYMAS“</a:t>
                      </a: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6922">
                <a:tc>
                  <a:txBody>
                    <a:bodyPr/>
                    <a:lstStyle/>
                    <a:p>
                      <a:pPr algn="l" fontAlgn="t"/>
                      <a:r>
                        <a:rPr lang="lt-LT" sz="1400" b="1" i="0" u="none" strike="noStrike" dirty="0">
                          <a:solidFill>
                            <a:srgbClr val="000000"/>
                          </a:solidFill>
                          <a:effectLst/>
                          <a:latin typeface="Times New Roman"/>
                        </a:rPr>
                        <a:t>Remiamos veiklos</a:t>
                      </a: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a:rPr>
                        <a:t>1. Geriamojo vandens tiekimo tinklų rekonstrukcija ir (ar) nauja statyba.</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2. Geriamojo vandens gerinimo įrenginių rekonstrukcija ir (ar) nauja statyba.</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3. Nuotekų surinkimo tinklų rekonstrukcija ir (ar) nauja statyba.</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4. Nuotekų valymo įrenginių rekonstrukcija ir (ar) nauja statyba.</a:t>
                      </a:r>
                      <a:br>
                        <a:rPr lang="lt-LT" sz="1400" b="0" i="0" u="none" strike="noStrike" dirty="0">
                          <a:solidFill>
                            <a:srgbClr val="000000"/>
                          </a:solidFill>
                          <a:effectLst/>
                          <a:latin typeface="Times New Roman"/>
                        </a:rPr>
                      </a:br>
                      <a:endParaRPr lang="lt-LT" sz="1400" b="0" i="0" u="none" strike="noStrike" dirty="0">
                        <a:solidFill>
                          <a:srgbClr val="000000"/>
                        </a:solidFill>
                        <a:effectLst/>
                        <a:latin typeface="Times New Roman"/>
                      </a:endParaRP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a:rPr>
                        <a:t>1. miestų paviršinių nuotekų tinklų ir kitos infrastruktūros, įskaitant infrastruktūrą, skirtą užtvindymo rizikos mažinimui, rekonstrukcija ir / ar nauja statyba;</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2. miestų paviršinių nuotekų tvarkymo sistemų inventorizacija.</a:t>
                      </a:r>
                      <a:br>
                        <a:rPr lang="lt-LT" sz="1400" b="0" i="0" u="none" strike="noStrike" dirty="0">
                          <a:solidFill>
                            <a:srgbClr val="000000"/>
                          </a:solidFill>
                          <a:effectLst/>
                          <a:latin typeface="Times New Roman"/>
                        </a:rPr>
                      </a:br>
                      <a:endParaRPr lang="lt-LT" sz="1400" b="0" i="0" u="none" strike="noStrike" dirty="0">
                        <a:solidFill>
                          <a:srgbClr val="000000"/>
                        </a:solidFill>
                        <a:effectLst/>
                        <a:latin typeface="Times New Roman"/>
                      </a:endParaRP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15285">
                <a:tc>
                  <a:txBody>
                    <a:bodyPr/>
                    <a:lstStyle/>
                    <a:p>
                      <a:pPr algn="l" fontAlgn="t"/>
                      <a:r>
                        <a:rPr lang="lt-LT" sz="1400" b="1" i="0" u="none" strike="noStrike" dirty="0">
                          <a:solidFill>
                            <a:srgbClr val="000000"/>
                          </a:solidFill>
                          <a:effectLst/>
                          <a:latin typeface="Times New Roman"/>
                        </a:rPr>
                        <a:t>ES fondų lėšų </a:t>
                      </a:r>
                      <a:r>
                        <a:rPr lang="lt-LT" sz="1400" b="1" i="0" u="none" strike="noStrike" dirty="0" smtClean="0">
                          <a:solidFill>
                            <a:srgbClr val="000000"/>
                          </a:solidFill>
                          <a:effectLst/>
                          <a:latin typeface="Times New Roman"/>
                        </a:rPr>
                        <a:t>limitas</a:t>
                      </a:r>
                      <a:r>
                        <a:rPr lang="lt-LT" sz="1400" b="1" i="0" u="none" strike="noStrike" baseline="0" dirty="0" smtClean="0">
                          <a:solidFill>
                            <a:srgbClr val="000000"/>
                          </a:solidFill>
                          <a:effectLst/>
                          <a:latin typeface="Times New Roman"/>
                        </a:rPr>
                        <a:t> Marijampolės</a:t>
                      </a:r>
                      <a:r>
                        <a:rPr lang="lt-LT" sz="1400" b="1" i="0" u="none" strike="noStrike" dirty="0" smtClean="0">
                          <a:solidFill>
                            <a:srgbClr val="000000"/>
                          </a:solidFill>
                          <a:effectLst/>
                          <a:latin typeface="Times New Roman"/>
                        </a:rPr>
                        <a:t> </a:t>
                      </a:r>
                      <a:r>
                        <a:rPr lang="lt-LT" sz="1400" b="1" i="0" u="none" strike="noStrike" dirty="0">
                          <a:solidFill>
                            <a:srgbClr val="000000"/>
                          </a:solidFill>
                          <a:effectLst/>
                          <a:latin typeface="Times New Roman"/>
                        </a:rPr>
                        <a:t>regionui, mln. €</a:t>
                      </a: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800" b="1" i="0" u="none" strike="noStrike" dirty="0" smtClean="0">
                          <a:solidFill>
                            <a:srgbClr val="000000"/>
                          </a:solidFill>
                          <a:effectLst/>
                          <a:latin typeface="Times New Roman"/>
                        </a:rPr>
                        <a:t>6,97</a:t>
                      </a:r>
                      <a:endParaRPr lang="lt-LT" sz="1800" b="1" i="0" u="none" strike="noStrike" dirty="0">
                        <a:solidFill>
                          <a:srgbClr val="000000"/>
                        </a:solidFill>
                        <a:effectLst/>
                        <a:latin typeface="Times New Roman"/>
                      </a:endParaRP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800" b="1" i="0" u="none" strike="noStrike" dirty="0" smtClean="0">
                          <a:solidFill>
                            <a:srgbClr val="000000"/>
                          </a:solidFill>
                          <a:effectLst/>
                          <a:latin typeface="Times New Roman"/>
                        </a:rPr>
                        <a:t>1,5</a:t>
                      </a:r>
                      <a:endParaRPr lang="lt-LT" sz="1800" b="1" i="0" u="none" strike="noStrike" dirty="0">
                        <a:solidFill>
                          <a:srgbClr val="000000"/>
                        </a:solidFill>
                        <a:effectLst/>
                        <a:latin typeface="Times New Roman"/>
                      </a:endParaRP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9400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67544" y="1556792"/>
            <a:ext cx="8607900" cy="642942"/>
          </a:xfrm>
        </p:spPr>
        <p:txBody>
          <a:bodyPr/>
          <a:lstStyle/>
          <a:p>
            <a:r>
              <a:rPr lang="lt-LT" dirty="0"/>
              <a:t>2014-2020 m. periodu planuojamos įgyvendinti Aplinkos ministerijos regioninio planavimo </a:t>
            </a:r>
            <a:r>
              <a:rPr lang="lt-LT" dirty="0" smtClean="0"/>
              <a:t>priemonės (II)</a:t>
            </a:r>
            <a:endParaRPr lang="lt-LT" dirty="0"/>
          </a:p>
        </p:txBody>
      </p:sp>
      <p:graphicFrame>
        <p:nvGraphicFramePr>
          <p:cNvPr id="4" name="Lentelė 3"/>
          <p:cNvGraphicFramePr>
            <a:graphicFrameLocks noGrp="1"/>
          </p:cNvGraphicFramePr>
          <p:nvPr>
            <p:extLst>
              <p:ext uri="{D42A27DB-BD31-4B8C-83A1-F6EECF244321}">
                <p14:modId xmlns:p14="http://schemas.microsoft.com/office/powerpoint/2010/main" val="3719846227"/>
              </p:ext>
            </p:extLst>
          </p:nvPr>
        </p:nvGraphicFramePr>
        <p:xfrm>
          <a:off x="467544" y="2362149"/>
          <a:ext cx="8422914" cy="4457333"/>
        </p:xfrm>
        <a:graphic>
          <a:graphicData uri="http://schemas.openxmlformats.org/drawingml/2006/table">
            <a:tbl>
              <a:tblPr/>
              <a:tblGrid>
                <a:gridCol w="1637668"/>
                <a:gridCol w="3549913"/>
                <a:gridCol w="3235333"/>
              </a:tblGrid>
              <a:tr h="648234">
                <a:tc>
                  <a:txBody>
                    <a:bodyPr/>
                    <a:lstStyle/>
                    <a:p>
                      <a:pPr algn="l" fontAlgn="t"/>
                      <a:r>
                        <a:rPr lang="lt-LT" sz="1400" b="1" i="0" u="none" strike="noStrike" dirty="0">
                          <a:solidFill>
                            <a:srgbClr val="000000"/>
                          </a:solidFill>
                          <a:effectLst/>
                          <a:latin typeface="Times New Roman"/>
                        </a:rPr>
                        <a:t>Priemonė</a:t>
                      </a: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a:rPr>
                        <a:t>05.2.1-APVA-R-008 „KOMUNALINIŲ ATLIEKŲ TVARKYMO INFRASTRUKTŪROS PLĖTRA“</a:t>
                      </a: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a:rPr>
                        <a:t>05.5.1-APVA-R-019 „KRAŠTOVAIZDŽIO APSAUGA“</a:t>
                      </a: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2692">
                <a:tc>
                  <a:txBody>
                    <a:bodyPr/>
                    <a:lstStyle/>
                    <a:p>
                      <a:pPr algn="l" fontAlgn="t"/>
                      <a:r>
                        <a:rPr lang="lt-LT" sz="1400" b="1" i="0" u="none" strike="noStrike" dirty="0">
                          <a:solidFill>
                            <a:srgbClr val="000000"/>
                          </a:solidFill>
                          <a:effectLst/>
                          <a:latin typeface="Times New Roman"/>
                        </a:rPr>
                        <a:t>Remiamos veiklos</a:t>
                      </a: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a:rPr>
                        <a:t>1. biologinių atliekų surinkimo konteinerių ir (arba) kompostavimo priemonių individualioms valdoms plėtra;</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2. konteinerinių aikštelių įrengimas/ rekonstrukcija ir konteinerių konteinerinėms aikštelėms įsigijimas;</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3. didelių gabaritų atliekų surinkimo aikštelių įrengimas/ atnaujinimas ir (arba) jų pritaikymas atliekų paruošimui naudoti pakartotinai;</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4. atliekų paruošimo naudoti pakartotinai infrastruktūros sukūrimas/ atnaujinimas;</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5. visuomenės informavimas atliekų prevencijos ir tvarkymo klausimais.</a:t>
                      </a:r>
                      <a:br>
                        <a:rPr lang="lt-LT" sz="1400" b="0" i="0" u="none" strike="noStrike" dirty="0">
                          <a:solidFill>
                            <a:srgbClr val="000000"/>
                          </a:solidFill>
                          <a:effectLst/>
                          <a:latin typeface="Times New Roman"/>
                        </a:rPr>
                      </a:br>
                      <a:endParaRPr lang="lt-LT" sz="1400" b="0" i="0" u="none" strike="noStrike" dirty="0">
                        <a:solidFill>
                          <a:srgbClr val="000000"/>
                        </a:solidFill>
                        <a:effectLst/>
                        <a:latin typeface="Times New Roman"/>
                      </a:endParaRP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a:rPr>
                        <a:t>1. kraštovaizdžio ir (ar) gamtinio karkaso sprendinių koregavimas arba keitimas savivaldybių ar jų dalių bendruosiuose planuose;</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2. etaloninių kraštovaizdžių formavimas pasienio teritorijose;</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3. kraštovaizdžio formavimas ir ekologinės būklės gerinimas gamtinio karkaso teritorijose;</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4. bešeimininkių apleistų pastatų ir įrenginių likvidavimas;</a:t>
                      </a:r>
                      <a:br>
                        <a:rPr lang="lt-LT" sz="1400" b="0" i="0" u="none" strike="noStrike" dirty="0">
                          <a:solidFill>
                            <a:srgbClr val="000000"/>
                          </a:solidFill>
                          <a:effectLst/>
                          <a:latin typeface="Times New Roman"/>
                        </a:rPr>
                      </a:br>
                      <a:r>
                        <a:rPr lang="lt-LT" sz="1400" b="0" i="0" u="none" strike="noStrike" dirty="0">
                          <a:solidFill>
                            <a:srgbClr val="000000"/>
                          </a:solidFill>
                          <a:effectLst/>
                          <a:latin typeface="Times New Roman"/>
                        </a:rPr>
                        <a:t>5. kasybos darbais pažeistų žemių (karjerų ir durpynų) tvarkymas.</a:t>
                      </a:r>
                      <a:br>
                        <a:rPr lang="lt-LT" sz="1400" b="0" i="0" u="none" strike="noStrike" dirty="0">
                          <a:solidFill>
                            <a:srgbClr val="000000"/>
                          </a:solidFill>
                          <a:effectLst/>
                          <a:latin typeface="Times New Roman"/>
                        </a:rPr>
                      </a:br>
                      <a:endParaRPr lang="lt-LT" sz="1400" b="0" i="0" u="none" strike="noStrike" dirty="0">
                        <a:solidFill>
                          <a:srgbClr val="000000"/>
                        </a:solidFill>
                        <a:effectLst/>
                        <a:latin typeface="Times New Roman"/>
                      </a:endParaRP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8294">
                <a:tc>
                  <a:txBody>
                    <a:bodyPr/>
                    <a:lstStyle/>
                    <a:p>
                      <a:pPr algn="l" fontAlgn="t"/>
                      <a:r>
                        <a:rPr lang="lt-LT" sz="1400" b="1" i="0" u="none" strike="noStrike" dirty="0">
                          <a:solidFill>
                            <a:srgbClr val="000000"/>
                          </a:solidFill>
                          <a:effectLst/>
                          <a:latin typeface="Times New Roman"/>
                        </a:rPr>
                        <a:t>ES fondų lėšų limitas </a:t>
                      </a:r>
                      <a:r>
                        <a:rPr lang="lt-LT" sz="1400" b="1" i="0" u="none" strike="noStrike" dirty="0" smtClean="0">
                          <a:solidFill>
                            <a:srgbClr val="000000"/>
                          </a:solidFill>
                          <a:effectLst/>
                          <a:latin typeface="Times New Roman"/>
                        </a:rPr>
                        <a:t>Marijampolės </a:t>
                      </a:r>
                      <a:r>
                        <a:rPr lang="lt-LT" sz="1400" b="1" i="0" u="none" strike="noStrike" dirty="0">
                          <a:solidFill>
                            <a:srgbClr val="000000"/>
                          </a:solidFill>
                          <a:effectLst/>
                          <a:latin typeface="Times New Roman"/>
                        </a:rPr>
                        <a:t>regionui, mln. €</a:t>
                      </a: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1" i="0" u="none" strike="noStrike" dirty="0" smtClean="0">
                          <a:solidFill>
                            <a:srgbClr val="000000"/>
                          </a:solidFill>
                          <a:effectLst/>
                          <a:latin typeface="Times New Roman"/>
                        </a:rPr>
                        <a:t>3,8</a:t>
                      </a:r>
                      <a:endParaRPr lang="lt-LT" sz="1600" b="1" i="0" u="none" strike="noStrike" dirty="0">
                        <a:solidFill>
                          <a:srgbClr val="000000"/>
                        </a:solidFill>
                        <a:effectLst/>
                        <a:latin typeface="Times New Roman"/>
                      </a:endParaRP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1" i="0" u="none" strike="noStrike" dirty="0" smtClean="0">
                          <a:solidFill>
                            <a:srgbClr val="000000"/>
                          </a:solidFill>
                          <a:effectLst/>
                          <a:latin typeface="Times New Roman"/>
                        </a:rPr>
                        <a:t>1,5</a:t>
                      </a:r>
                      <a:endParaRPr lang="lt-LT" sz="1600" b="1" i="0" u="none" strike="noStrike" dirty="0">
                        <a:solidFill>
                          <a:srgbClr val="000000"/>
                        </a:solidFill>
                        <a:effectLst/>
                        <a:latin typeface="Times New Roman"/>
                      </a:endParaRPr>
                    </a:p>
                  </a:txBody>
                  <a:tcPr marL="3765" marR="3765" marT="376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21678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0" y="1628800"/>
            <a:ext cx="9252520" cy="642942"/>
          </a:xfrm>
        </p:spPr>
        <p:txBody>
          <a:bodyPr>
            <a:noAutofit/>
          </a:bodyPr>
          <a:lstStyle/>
          <a:p>
            <a:r>
              <a:rPr lang="lt-LT" dirty="0" smtClean="0"/>
              <a:t>2014-2020 m. periodu planuojamos įgyvendinti Kultūros ministerijos regioninio planavimo priemonės</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231927922"/>
              </p:ext>
            </p:extLst>
          </p:nvPr>
        </p:nvGraphicFramePr>
        <p:xfrm>
          <a:off x="395536" y="2564904"/>
          <a:ext cx="8319868" cy="3942805"/>
        </p:xfrm>
        <a:graphic>
          <a:graphicData uri="http://schemas.openxmlformats.org/drawingml/2006/table">
            <a:tbl>
              <a:tblPr/>
              <a:tblGrid>
                <a:gridCol w="2006475"/>
                <a:gridCol w="3632462"/>
                <a:gridCol w="2680931"/>
              </a:tblGrid>
              <a:tr h="746567">
                <a:tc>
                  <a:txBody>
                    <a:bodyPr/>
                    <a:lstStyle/>
                    <a:p>
                      <a:pPr algn="l" fontAlgn="t"/>
                      <a:r>
                        <a:rPr lang="lt-LT" sz="1600" b="1" i="0" u="none" strike="noStrike" dirty="0">
                          <a:solidFill>
                            <a:srgbClr val="000000"/>
                          </a:solidFill>
                          <a:effectLst/>
                          <a:latin typeface="Times New Roman" panose="02020603050405020304" pitchFamily="18" charset="0"/>
                          <a:cs typeface="Times New Roman" panose="02020603050405020304" pitchFamily="18" charset="0"/>
                        </a:rPr>
                        <a:t>Priemonė</a:t>
                      </a:r>
                    </a:p>
                  </a:txBody>
                  <a:tcPr marL="4888" marR="4888" marT="488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lt-LT" sz="1600" b="0" i="0" u="none" strike="noStrike" dirty="0">
                          <a:solidFill>
                            <a:srgbClr val="000000"/>
                          </a:solidFill>
                          <a:effectLst/>
                          <a:latin typeface="Times New Roman" panose="02020603050405020304" pitchFamily="18" charset="0"/>
                          <a:cs typeface="Times New Roman" panose="02020603050405020304" pitchFamily="18" charset="0"/>
                        </a:rPr>
                        <a:t>05.4.1-CPVA-R-302 "AKTUALIZUOTI SAVIVALDYBIŲ KULTŪROS PAVELDO OBJEKTUS"</a:t>
                      </a:r>
                    </a:p>
                  </a:txBody>
                  <a:tcPr marL="4888" marR="4888" marT="488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lt-LT" sz="1600" b="0" i="0" u="none" strike="noStrike">
                          <a:solidFill>
                            <a:srgbClr val="000000"/>
                          </a:solidFill>
                          <a:effectLst/>
                          <a:latin typeface="Times New Roman" panose="02020603050405020304" pitchFamily="18" charset="0"/>
                          <a:cs typeface="Times New Roman" panose="02020603050405020304" pitchFamily="18" charset="0"/>
                        </a:rPr>
                        <a:t>07.1.1-CPVA-R-305 "MODERNIZUOTI SAVIVALDYBIŲ KULTŪROS INFRASTRUKTŪRĄ"</a:t>
                      </a:r>
                    </a:p>
                  </a:txBody>
                  <a:tcPr marL="4888" marR="4888" marT="488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32476">
                <a:tc>
                  <a:txBody>
                    <a:bodyPr/>
                    <a:lstStyle/>
                    <a:p>
                      <a:pPr algn="l" fontAlgn="t"/>
                      <a:r>
                        <a:rPr lang="lt-LT" sz="1600" b="1" i="0" u="none" strike="noStrike">
                          <a:solidFill>
                            <a:srgbClr val="000000"/>
                          </a:solidFill>
                          <a:effectLst/>
                          <a:latin typeface="Times New Roman" panose="02020603050405020304" pitchFamily="18" charset="0"/>
                          <a:cs typeface="Times New Roman" panose="02020603050405020304" pitchFamily="18" charset="0"/>
                        </a:rPr>
                        <a:t>Remiamos veiklos</a:t>
                      </a:r>
                    </a:p>
                  </a:txBody>
                  <a:tcPr marL="4888" marR="4888" marT="488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lt-LT" sz="1600" b="0" i="0" u="none" strike="noStrike" dirty="0">
                          <a:solidFill>
                            <a:srgbClr val="000000"/>
                          </a:solidFill>
                          <a:effectLst/>
                          <a:latin typeface="Times New Roman" panose="02020603050405020304" pitchFamily="18" charset="0"/>
                          <a:cs typeface="Times New Roman" panose="02020603050405020304" pitchFamily="18" charset="0"/>
                        </a:rPr>
                        <a:t>Vietinės ir regioninės reikšmės kultūros paveldo objektų sutvarkymas ir pritaikymas ekonominėms, kultūrinėms, edukacinėms ir socialinėms reikmėms</a:t>
                      </a:r>
                    </a:p>
                  </a:txBody>
                  <a:tcPr marL="4888" marR="4888" marT="488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lt-LT" sz="1600" b="0" i="0" u="none" strike="noStrike" dirty="0">
                          <a:solidFill>
                            <a:srgbClr val="000000"/>
                          </a:solidFill>
                          <a:effectLst/>
                          <a:latin typeface="Times New Roman" panose="02020603050405020304" pitchFamily="18" charset="0"/>
                          <a:cs typeface="Times New Roman" panose="02020603050405020304" pitchFamily="18" charset="0"/>
                        </a:rPr>
                        <a:t>Modernios, atitinkančios šiuolaikinės visuomenės poreikius, vietinės ir regioninės reikšmės kultūros infrastruktūros sukūrimas, siekiant aukštesnės kultūros paslaugų kokybės, prieinamumo ir interaktyvumo, didesnės jų pridėtinės vertės kūrimo</a:t>
                      </a:r>
                    </a:p>
                  </a:txBody>
                  <a:tcPr marL="4888" marR="4888" marT="488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3109">
                <a:tc>
                  <a:txBody>
                    <a:bodyPr/>
                    <a:lstStyle/>
                    <a:p>
                      <a:pPr algn="l" fontAlgn="t"/>
                      <a:r>
                        <a:rPr lang="lt-LT" sz="1600" b="1" i="0" u="none" strike="noStrike" dirty="0">
                          <a:solidFill>
                            <a:srgbClr val="000000"/>
                          </a:solidFill>
                          <a:effectLst/>
                          <a:latin typeface="Times New Roman" panose="02020603050405020304" pitchFamily="18" charset="0"/>
                          <a:cs typeface="Times New Roman" panose="02020603050405020304" pitchFamily="18" charset="0"/>
                        </a:rPr>
                        <a:t>ES fondų lėšų limitas </a:t>
                      </a:r>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Marijampolės </a:t>
                      </a:r>
                      <a:r>
                        <a:rPr lang="lt-LT" sz="1600" b="1" i="0" u="none" strike="noStrike" dirty="0">
                          <a:solidFill>
                            <a:srgbClr val="000000"/>
                          </a:solidFill>
                          <a:effectLst/>
                          <a:latin typeface="Times New Roman" panose="02020603050405020304" pitchFamily="18" charset="0"/>
                          <a:cs typeface="Times New Roman" panose="02020603050405020304" pitchFamily="18" charset="0"/>
                        </a:rPr>
                        <a:t>regionui, mln. €</a:t>
                      </a:r>
                    </a:p>
                  </a:txBody>
                  <a:tcPr marL="4888" marR="4888" marT="488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1,0</a:t>
                      </a:r>
                      <a:endParaRPr lang="lt-LT"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88" marR="4888" marT="488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 1,0</a:t>
                      </a:r>
                      <a:endParaRPr lang="lt-LT"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888" marR="4888" marT="488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6264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6552" y="1556792"/>
            <a:ext cx="9937104" cy="642942"/>
          </a:xfrm>
        </p:spPr>
        <p:txBody>
          <a:bodyPr>
            <a:noAutofit/>
          </a:bodyPr>
          <a:lstStyle/>
          <a:p>
            <a:r>
              <a:rPr lang="lt-LT" sz="2700" dirty="0" smtClean="0"/>
              <a:t>2014-2020 m. periodu planuojamos įgyvendinti Socialinės </a:t>
            </a:r>
            <a:br>
              <a:rPr lang="lt-LT" sz="2700" dirty="0" smtClean="0"/>
            </a:br>
            <a:r>
              <a:rPr lang="lt-LT" sz="2700" dirty="0" smtClean="0"/>
              <a:t>apsaugos ir darbo ministerijos regioninio planavimo priemonės</a:t>
            </a:r>
            <a:endParaRPr lang="lt-LT" sz="27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992309170"/>
              </p:ext>
            </p:extLst>
          </p:nvPr>
        </p:nvGraphicFramePr>
        <p:xfrm>
          <a:off x="11440" y="2257425"/>
          <a:ext cx="9144000" cy="4600575"/>
        </p:xfrm>
        <a:graphic>
          <a:graphicData uri="http://schemas.openxmlformats.org/drawingml/2006/table">
            <a:tbl>
              <a:tblPr/>
              <a:tblGrid>
                <a:gridCol w="1813684"/>
                <a:gridCol w="2493819"/>
                <a:gridCol w="4836497"/>
              </a:tblGrid>
              <a:tr h="37356">
                <a:tc>
                  <a:txBody>
                    <a:bodyPr/>
                    <a:lstStyle/>
                    <a:p>
                      <a:pPr algn="l" fontAlgn="t"/>
                      <a:r>
                        <a:rPr lang="lt-LT" sz="2000" b="1" i="0" u="none" strike="noStrike" dirty="0">
                          <a:solidFill>
                            <a:srgbClr val="000000"/>
                          </a:solidFill>
                          <a:effectLst/>
                          <a:latin typeface="Times New Roman" panose="02020603050405020304" pitchFamily="18" charset="0"/>
                          <a:cs typeface="Times New Roman" panose="02020603050405020304" pitchFamily="18" charset="0"/>
                        </a:rPr>
                        <a:t>Priemonė</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lt-LT" sz="2000" b="0" i="0" u="none" strike="noStrike" dirty="0">
                          <a:solidFill>
                            <a:srgbClr val="000000"/>
                          </a:solidFill>
                          <a:effectLst/>
                          <a:latin typeface="Times New Roman" panose="02020603050405020304" pitchFamily="18" charset="0"/>
                          <a:cs typeface="Times New Roman" panose="02020603050405020304" pitchFamily="18" charset="0"/>
                        </a:rPr>
                        <a:t>08.1.2-CPVA-R-408 „SOCIALINIO BŪSTO FONDO PLĖTRA“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lt-LT" sz="2000" b="0" i="0" u="none" strike="noStrike" dirty="0" smtClean="0">
                          <a:solidFill>
                            <a:srgbClr val="000000"/>
                          </a:solidFill>
                          <a:effectLst/>
                          <a:latin typeface="Times New Roman" panose="02020603050405020304" pitchFamily="18" charset="0"/>
                          <a:cs typeface="Times New Roman" panose="02020603050405020304" pitchFamily="18" charset="0"/>
                        </a:rPr>
                        <a:t>08.1.1-CPVA-R-407 „SOCIALINIŲ PASLAUGŲ INFRASTRUKTŪROS PLĖTRA“ </a:t>
                      </a:r>
                      <a:endParaRPr lang="lt-LT"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8114">
                <a:tc>
                  <a:txBody>
                    <a:bodyPr/>
                    <a:lstStyle/>
                    <a:p>
                      <a:pPr algn="l" fontAlgn="t"/>
                      <a:r>
                        <a:rPr lang="lt-LT" sz="2000" b="1" i="0" u="none" strike="noStrike">
                          <a:solidFill>
                            <a:srgbClr val="000000"/>
                          </a:solidFill>
                          <a:effectLst/>
                          <a:latin typeface="Times New Roman" panose="02020603050405020304" pitchFamily="18" charset="0"/>
                          <a:cs typeface="Times New Roman" panose="02020603050405020304" pitchFamily="18" charset="0"/>
                        </a:rPr>
                        <a:t>Remiamos veiklos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0" i="0" u="none" strike="noStrike" dirty="0">
                          <a:solidFill>
                            <a:srgbClr val="000000"/>
                          </a:solidFill>
                          <a:effectLst/>
                          <a:latin typeface="Times New Roman" panose="02020603050405020304" pitchFamily="18" charset="0"/>
                          <a:cs typeface="Times New Roman" panose="02020603050405020304" pitchFamily="18" charset="0"/>
                        </a:rPr>
                        <a:t>naujų pastatų statyba arba esamų (ne socialinio būsto paskirties) pastatų ar patalpų pritaikymas socialinio būsto paskirčiai, taip pat gyvenamųjų namų, butų pirkimas.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0" i="0" u="none" strike="noStrike" dirty="0" smtClean="0">
                          <a:solidFill>
                            <a:srgbClr val="000000"/>
                          </a:solidFill>
                          <a:effectLst/>
                          <a:latin typeface="Times New Roman" panose="02020603050405020304" pitchFamily="18" charset="0"/>
                          <a:cs typeface="Times New Roman" panose="02020603050405020304" pitchFamily="18" charset="0"/>
                        </a:rPr>
                        <a:t>1. socialinės globos namų senyvo amžiaus asmenims infrastruktūros modernizavimas ir plėtra bendruomenėje.</a:t>
                      </a:r>
                    </a:p>
                    <a:p>
                      <a:pPr algn="l" fontAlgn="t"/>
                      <a:r>
                        <a:rPr lang="lt-LT" sz="1600" b="0" i="0" u="none" strike="noStrike" dirty="0" smtClean="0">
                          <a:solidFill>
                            <a:srgbClr val="000000"/>
                          </a:solidFill>
                          <a:effectLst/>
                          <a:latin typeface="Times New Roman" panose="02020603050405020304" pitchFamily="18" charset="0"/>
                          <a:cs typeface="Times New Roman" panose="02020603050405020304" pitchFamily="18" charset="0"/>
                        </a:rPr>
                        <a:t>2. nestacionarių ir bendruomeninių socialinių paslaugų infrastruktūros (pavyzdžiui, savarankiško arba grupinio gyvenimo namų, nakvynės namų, dienos centrų, psichosocialinės pagalbos ar socialinės reabilitacijos įstaigų) pažeidžiamoms grupėms ir šeimoms, kurių neapima neįgaliųjų, turinčių proto ir (ar) psichinę negalią, ir likusių be tėvų globos vaikų socialinės globos namų pertvarkos procesas, plėtra.</a:t>
                      </a:r>
                      <a:endParaRPr lang="lt-LT"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1328">
                <a:tc>
                  <a:txBody>
                    <a:bodyPr/>
                    <a:lstStyle/>
                    <a:p>
                      <a:pPr algn="l" fontAlgn="t"/>
                      <a:r>
                        <a:rPr lang="lt-LT" sz="2000" b="1" i="0" u="none" strike="noStrike" dirty="0">
                          <a:solidFill>
                            <a:srgbClr val="000000"/>
                          </a:solidFill>
                          <a:effectLst/>
                          <a:latin typeface="Times New Roman" panose="02020603050405020304" pitchFamily="18" charset="0"/>
                          <a:cs typeface="Times New Roman" panose="02020603050405020304" pitchFamily="18" charset="0"/>
                        </a:rPr>
                        <a:t>ES fondų lėšų limitas </a:t>
                      </a:r>
                      <a:r>
                        <a:rPr lang="lt-LT" sz="2000" b="1" i="0" u="none" strike="noStrike" dirty="0" smtClean="0">
                          <a:solidFill>
                            <a:srgbClr val="000000"/>
                          </a:solidFill>
                          <a:effectLst/>
                          <a:latin typeface="Times New Roman" panose="02020603050405020304" pitchFamily="18" charset="0"/>
                          <a:cs typeface="Times New Roman" panose="02020603050405020304" pitchFamily="18" charset="0"/>
                        </a:rPr>
                        <a:t>Marijampolės regionui</a:t>
                      </a:r>
                      <a:r>
                        <a:rPr lang="lt-LT" sz="2000" b="1" i="0" u="none" strike="noStrike" dirty="0">
                          <a:solidFill>
                            <a:srgbClr val="000000"/>
                          </a:solidFill>
                          <a:effectLst/>
                          <a:latin typeface="Times New Roman" panose="02020603050405020304" pitchFamily="18" charset="0"/>
                          <a:cs typeface="Times New Roman" panose="02020603050405020304" pitchFamily="18" charset="0"/>
                        </a:rPr>
                        <a:t>, mln.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lt-LT" sz="2000" b="1" i="0" u="none" strike="noStrike" dirty="0" smtClean="0">
                          <a:solidFill>
                            <a:srgbClr val="000000"/>
                          </a:solidFill>
                          <a:effectLst/>
                          <a:latin typeface="Times New Roman" panose="02020603050405020304" pitchFamily="18" charset="0"/>
                          <a:cs typeface="Times New Roman" panose="02020603050405020304" pitchFamily="18" charset="0"/>
                        </a:rPr>
                        <a:t>2,86</a:t>
                      </a:r>
                      <a:endParaRPr lang="lt-LT"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lt-LT" sz="2000" b="1" i="0" u="none" strike="noStrike" dirty="0" smtClean="0">
                          <a:solidFill>
                            <a:srgbClr val="000000"/>
                          </a:solidFill>
                          <a:effectLst/>
                          <a:latin typeface="Times New Roman" panose="02020603050405020304" pitchFamily="18" charset="0"/>
                          <a:cs typeface="Times New Roman" panose="02020603050405020304" pitchFamily="18" charset="0"/>
                        </a:rPr>
                        <a:t>0,88</a:t>
                      </a:r>
                      <a:endParaRPr lang="lt-LT"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92265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23528" y="1628800"/>
            <a:ext cx="8640960" cy="642942"/>
          </a:xfrm>
        </p:spPr>
        <p:txBody>
          <a:bodyPr>
            <a:noAutofit/>
          </a:bodyPr>
          <a:lstStyle/>
          <a:p>
            <a:r>
              <a:rPr lang="lt-LT" dirty="0" smtClean="0"/>
              <a:t>2014-2020 m. periodu planuojamos įgyvendinti Sveikatos apsaugos ministerijos regioninio planavimo priemonės</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95927622"/>
              </p:ext>
            </p:extLst>
          </p:nvPr>
        </p:nvGraphicFramePr>
        <p:xfrm>
          <a:off x="467544" y="2492896"/>
          <a:ext cx="8496944" cy="2945761"/>
        </p:xfrm>
        <a:graphic>
          <a:graphicData uri="http://schemas.openxmlformats.org/drawingml/2006/table">
            <a:tbl>
              <a:tblPr/>
              <a:tblGrid>
                <a:gridCol w="1878488"/>
                <a:gridCol w="3417078"/>
                <a:gridCol w="3201378"/>
              </a:tblGrid>
              <a:tr h="1584176">
                <a:tc>
                  <a:txBody>
                    <a:bodyPr/>
                    <a:lstStyle/>
                    <a:p>
                      <a:pPr algn="l" fontAlgn="t"/>
                      <a:r>
                        <a:rPr lang="lt-LT" sz="1800" b="1" i="0" u="none" strike="noStrike" dirty="0" smtClean="0">
                          <a:solidFill>
                            <a:srgbClr val="000000"/>
                          </a:solidFill>
                          <a:effectLst/>
                          <a:latin typeface="Times New Roman" panose="02020603050405020304" pitchFamily="18" charset="0"/>
                          <a:cs typeface="Times New Roman" panose="02020603050405020304" pitchFamily="18" charset="0"/>
                        </a:rPr>
                        <a:t>Uždavinys</a:t>
                      </a:r>
                      <a:endParaRPr lang="lt-LT"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083" marR="6083" marT="60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lt-LT" sz="2000" b="0" i="0" u="none" strike="noStrike" dirty="0">
                          <a:solidFill>
                            <a:srgbClr val="000000"/>
                          </a:solidFill>
                          <a:effectLst/>
                          <a:latin typeface="Times New Roman"/>
                        </a:rPr>
                        <a:t>08.1.3-CPVA-R-609 "PIRMINĖS ASMENS IR VISUOMENĖS SVEIKATOS PRIEŽIŪROS VEIKLOS EFEKTYVUMO DIDINIMAS"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lt-LT" sz="2000" b="0" i="0" u="none" strike="noStrike" dirty="0">
                          <a:solidFill>
                            <a:srgbClr val="000000"/>
                          </a:solidFill>
                          <a:effectLst/>
                          <a:latin typeface="Times New Roman"/>
                        </a:rPr>
                        <a:t>08.4.2-ESFA-R-626 "PIRMINĖS ASMENS IR VISUOMENĖS SVEIKATOS PRIEŽIŪROS VEIKLOS EFEKTYVUMO DIDINIMAS"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6961">
                <a:tc>
                  <a:txBody>
                    <a:bodyPr/>
                    <a:lstStyle/>
                    <a:p>
                      <a:pPr algn="l" fontAlgn="t"/>
                      <a:r>
                        <a:rPr lang="lt-LT" sz="1800" b="1" i="0" u="none" strike="noStrike" dirty="0">
                          <a:solidFill>
                            <a:srgbClr val="000000"/>
                          </a:solidFill>
                          <a:effectLst/>
                          <a:latin typeface="Times New Roman" panose="02020603050405020304" pitchFamily="18" charset="0"/>
                          <a:cs typeface="Times New Roman" panose="02020603050405020304" pitchFamily="18" charset="0"/>
                        </a:rPr>
                        <a:t>ES fondų lėšų limitas </a:t>
                      </a:r>
                      <a:r>
                        <a:rPr lang="lt-LT" sz="1800" b="1" i="0" u="none" strike="noStrike" dirty="0" smtClean="0">
                          <a:solidFill>
                            <a:srgbClr val="000000"/>
                          </a:solidFill>
                          <a:effectLst/>
                          <a:latin typeface="Times New Roman" panose="02020603050405020304" pitchFamily="18" charset="0"/>
                          <a:cs typeface="Times New Roman" panose="02020603050405020304" pitchFamily="18" charset="0"/>
                        </a:rPr>
                        <a:t>Marijampolės</a:t>
                      </a:r>
                      <a:r>
                        <a:rPr lang="lt-LT" sz="1800" b="1" i="0" u="none" strike="noStrike" baseline="0" dirty="0" smtClean="0">
                          <a:solidFill>
                            <a:srgbClr val="000000"/>
                          </a:solidFill>
                          <a:effectLst/>
                          <a:latin typeface="Times New Roman" panose="02020603050405020304" pitchFamily="18" charset="0"/>
                          <a:cs typeface="Times New Roman" panose="02020603050405020304" pitchFamily="18" charset="0"/>
                        </a:rPr>
                        <a:t> regi</a:t>
                      </a:r>
                      <a:r>
                        <a:rPr lang="lt-LT" sz="1800" b="1" i="0" u="none" strike="noStrike" dirty="0" smtClean="0">
                          <a:solidFill>
                            <a:srgbClr val="000000"/>
                          </a:solidFill>
                          <a:effectLst/>
                          <a:latin typeface="Times New Roman" panose="02020603050405020304" pitchFamily="18" charset="0"/>
                          <a:cs typeface="Times New Roman" panose="02020603050405020304" pitchFamily="18" charset="0"/>
                        </a:rPr>
                        <a:t>onui</a:t>
                      </a:r>
                      <a:r>
                        <a:rPr lang="lt-LT" sz="1800" b="1" i="0" u="none" strike="noStrike" dirty="0">
                          <a:solidFill>
                            <a:srgbClr val="000000"/>
                          </a:solidFill>
                          <a:effectLst/>
                          <a:latin typeface="Times New Roman" panose="02020603050405020304" pitchFamily="18" charset="0"/>
                          <a:cs typeface="Times New Roman" panose="02020603050405020304" pitchFamily="18" charset="0"/>
                        </a:rPr>
                        <a:t>, mln. €</a:t>
                      </a:r>
                    </a:p>
                  </a:txBody>
                  <a:tcPr marL="6083" marR="6083" marT="60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2000" b="1" i="0" u="none" strike="noStrike" dirty="0" smtClean="0">
                          <a:solidFill>
                            <a:srgbClr val="000000"/>
                          </a:solidFill>
                          <a:effectLst/>
                          <a:latin typeface="Times New Roman" panose="02020603050405020304" pitchFamily="18" charset="0"/>
                          <a:cs typeface="Times New Roman" panose="02020603050405020304" pitchFamily="18" charset="0"/>
                        </a:rPr>
                        <a:t>2,17</a:t>
                      </a:r>
                      <a:endParaRPr lang="lt-LT"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083" marR="6083" marT="60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2000" b="1" i="0" u="none" strike="noStrike" dirty="0" smtClean="0">
                          <a:solidFill>
                            <a:srgbClr val="000000"/>
                          </a:solidFill>
                          <a:effectLst/>
                          <a:latin typeface="Times New Roman" panose="02020603050405020304" pitchFamily="18" charset="0"/>
                          <a:cs typeface="Times New Roman" panose="02020603050405020304" pitchFamily="18" charset="0"/>
                        </a:rPr>
                        <a:t>0,579</a:t>
                      </a:r>
                      <a:endParaRPr lang="lt-LT"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083" marR="6083" marT="608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91734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07504" y="1412776"/>
            <a:ext cx="9036496" cy="1138138"/>
          </a:xfrm>
        </p:spPr>
        <p:txBody>
          <a:bodyPr>
            <a:noAutofit/>
          </a:bodyPr>
          <a:lstStyle/>
          <a:p>
            <a:pPr>
              <a:spcBef>
                <a:spcPts val="0"/>
              </a:spcBef>
            </a:pPr>
            <a:r>
              <a:rPr lang="lt-LT" dirty="0" smtClean="0"/>
              <a:t>2014-2020 m. periodu planuojamos įgyvendinti Susisiekimo ministerijos regioninio planavimo priemonės (I)</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925655096"/>
              </p:ext>
            </p:extLst>
          </p:nvPr>
        </p:nvGraphicFramePr>
        <p:xfrm>
          <a:off x="323528" y="2555227"/>
          <a:ext cx="8568952" cy="3970117"/>
        </p:xfrm>
        <a:graphic>
          <a:graphicData uri="http://schemas.openxmlformats.org/drawingml/2006/table">
            <a:tbl>
              <a:tblPr/>
              <a:tblGrid>
                <a:gridCol w="2199111"/>
                <a:gridCol w="3184920"/>
                <a:gridCol w="3184921"/>
              </a:tblGrid>
              <a:tr h="1450158">
                <a:tc>
                  <a:txBody>
                    <a:bodyPr/>
                    <a:lstStyle/>
                    <a:p>
                      <a:pPr algn="l" fontAlgn="t"/>
                      <a:r>
                        <a:rPr lang="lt-LT" sz="1600" b="1" i="0" u="none" strike="noStrike" dirty="0">
                          <a:solidFill>
                            <a:srgbClr val="000000"/>
                          </a:solidFill>
                          <a:effectLst/>
                          <a:latin typeface="Times New Roman" panose="02020603050405020304" pitchFamily="18" charset="0"/>
                          <a:cs typeface="Times New Roman" panose="02020603050405020304" pitchFamily="18" charset="0"/>
                        </a:rPr>
                        <a:t>Priemonė</a:t>
                      </a: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600" b="0" i="0" u="none" strike="noStrike" dirty="0">
                          <a:solidFill>
                            <a:srgbClr val="000000"/>
                          </a:solidFill>
                          <a:effectLst/>
                          <a:latin typeface="Times New Roman" panose="02020603050405020304" pitchFamily="18" charset="0"/>
                          <a:cs typeface="Times New Roman" panose="02020603050405020304" pitchFamily="18" charset="0"/>
                        </a:rPr>
                        <a:t>04.5.1-TID-R-514 "DARNAUS JUDUMO PRIEMONIŲ DIEGIMAS"</a:t>
                      </a: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0" i="0" u="none" strike="noStrike" dirty="0">
                          <a:solidFill>
                            <a:srgbClr val="000000"/>
                          </a:solidFill>
                          <a:effectLst/>
                          <a:latin typeface="Times New Roman" panose="02020603050405020304" pitchFamily="18" charset="0"/>
                          <a:cs typeface="Times New Roman" panose="02020603050405020304" pitchFamily="18" charset="0"/>
                        </a:rPr>
                        <a:t>04.5.1-TID-R-516 "PĖSČIŲJŲ IR DVIRAČIŲ TAKŲ REKONSTRUKCIJA IR PLĖTRA"</a:t>
                      </a: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0173">
                <a:tc>
                  <a:txBody>
                    <a:bodyPr/>
                    <a:lstStyle/>
                    <a:p>
                      <a:pPr algn="l" fontAlgn="t"/>
                      <a:r>
                        <a:rPr lang="lt-LT" sz="1600" b="1" i="0" u="none" strike="noStrike" dirty="0">
                          <a:solidFill>
                            <a:srgbClr val="000000"/>
                          </a:solidFill>
                          <a:effectLst/>
                          <a:latin typeface="Times New Roman" panose="02020603050405020304" pitchFamily="18" charset="0"/>
                          <a:cs typeface="Times New Roman" panose="02020603050405020304" pitchFamily="18" charset="0"/>
                        </a:rPr>
                        <a:t>Remiamos veiklos</a:t>
                      </a: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0" i="0" u="none" strike="noStrike" dirty="0">
                          <a:solidFill>
                            <a:srgbClr val="000000"/>
                          </a:solidFill>
                          <a:effectLst/>
                          <a:latin typeface="Times New Roman" panose="02020603050405020304" pitchFamily="18" charset="0"/>
                          <a:cs typeface="Times New Roman" panose="02020603050405020304" pitchFamily="18" charset="0"/>
                        </a:rPr>
                        <a:t>1. Intelektinio transporto sistemų diegimas didinant viešojo transporto sistemos efektyvumą</a:t>
                      </a:r>
                      <a:br>
                        <a:rPr lang="lt-LT" sz="1600" b="0" i="0" u="none" strike="noStrike" dirty="0">
                          <a:solidFill>
                            <a:srgbClr val="000000"/>
                          </a:solidFill>
                          <a:effectLst/>
                          <a:latin typeface="Times New Roman" panose="02020603050405020304" pitchFamily="18" charset="0"/>
                          <a:cs typeface="Times New Roman" panose="02020603050405020304" pitchFamily="18" charset="0"/>
                        </a:rPr>
                      </a:br>
                      <a:r>
                        <a:rPr lang="lt-LT" sz="1600" b="0" i="0" u="none" strike="noStrike" dirty="0">
                          <a:solidFill>
                            <a:srgbClr val="000000"/>
                          </a:solidFill>
                          <a:effectLst/>
                          <a:latin typeface="Times New Roman" panose="02020603050405020304" pitchFamily="18" charset="0"/>
                          <a:cs typeface="Times New Roman" panose="02020603050405020304" pitchFamily="18" charset="0"/>
                        </a:rPr>
                        <a:t>2. Miestų gatvių pritaikymas viešojo transporto poreikiams</a:t>
                      </a: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0" i="0" u="none" strike="noStrike" dirty="0">
                          <a:solidFill>
                            <a:srgbClr val="000000"/>
                          </a:solidFill>
                          <a:effectLst/>
                          <a:latin typeface="Times New Roman" panose="02020603050405020304" pitchFamily="18" charset="0"/>
                          <a:cs typeface="Times New Roman" panose="02020603050405020304" pitchFamily="18" charset="0"/>
                        </a:rPr>
                        <a:t>Pėsčiųjų ir dviračių takų ir dviračių juostų tiesimas ir rekonstrukcija</a:t>
                      </a: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69786">
                <a:tc>
                  <a:txBody>
                    <a:bodyPr/>
                    <a:lstStyle/>
                    <a:p>
                      <a:pPr algn="l" fontAlgn="t"/>
                      <a:r>
                        <a:rPr lang="lt-LT" sz="1600" b="1" i="0" u="none" strike="noStrike" dirty="0">
                          <a:solidFill>
                            <a:srgbClr val="000000"/>
                          </a:solidFill>
                          <a:effectLst/>
                          <a:latin typeface="Times New Roman" panose="02020603050405020304" pitchFamily="18" charset="0"/>
                          <a:cs typeface="Times New Roman" panose="02020603050405020304" pitchFamily="18" charset="0"/>
                        </a:rPr>
                        <a:t>ES fondų lėšų limitas </a:t>
                      </a:r>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Marijampolės </a:t>
                      </a:r>
                      <a:r>
                        <a:rPr lang="lt-LT" sz="1600" b="1" i="0" u="none" strike="noStrike" dirty="0">
                          <a:solidFill>
                            <a:srgbClr val="000000"/>
                          </a:solidFill>
                          <a:effectLst/>
                          <a:latin typeface="Times New Roman" panose="02020603050405020304" pitchFamily="18" charset="0"/>
                          <a:cs typeface="Times New Roman" panose="02020603050405020304" pitchFamily="18" charset="0"/>
                        </a:rPr>
                        <a:t>regionui, mln. €</a:t>
                      </a: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1,472</a:t>
                      </a:r>
                      <a:endParaRPr lang="lt-LT"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0,455</a:t>
                      </a:r>
                      <a:endParaRPr lang="lt-LT"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79782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7504" y="1628800"/>
            <a:ext cx="9036496" cy="642942"/>
          </a:xfrm>
        </p:spPr>
        <p:txBody>
          <a:bodyPr/>
          <a:lstStyle/>
          <a:p>
            <a:r>
              <a:rPr lang="lt-LT" dirty="0"/>
              <a:t>2014-2020 m. periodu planuojamos įgyvendinti Susisiekimo ministerijos regioninio planavimo priemonės (</a:t>
            </a:r>
            <a:r>
              <a:rPr lang="lt-LT" dirty="0" smtClean="0"/>
              <a:t>II)</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975160495"/>
              </p:ext>
            </p:extLst>
          </p:nvPr>
        </p:nvGraphicFramePr>
        <p:xfrm>
          <a:off x="428625" y="2420888"/>
          <a:ext cx="8229571" cy="4166765"/>
        </p:xfrm>
        <a:graphic>
          <a:graphicData uri="http://schemas.openxmlformats.org/drawingml/2006/table">
            <a:tbl>
              <a:tblPr/>
              <a:tblGrid>
                <a:gridCol w="2110146"/>
                <a:gridCol w="2537285"/>
                <a:gridCol w="3582140"/>
              </a:tblGrid>
              <a:tr h="1521987">
                <a:tc>
                  <a:txBody>
                    <a:bodyPr/>
                    <a:lstStyle/>
                    <a:p>
                      <a:pPr algn="l" fontAlgn="t"/>
                      <a:r>
                        <a:rPr lang="lt-LT" sz="1600" b="1" i="0" u="none" strike="noStrike" dirty="0">
                          <a:solidFill>
                            <a:srgbClr val="000000"/>
                          </a:solidFill>
                          <a:effectLst/>
                          <a:latin typeface="Times New Roman" panose="02020603050405020304" pitchFamily="18" charset="0"/>
                          <a:cs typeface="Times New Roman" panose="02020603050405020304" pitchFamily="18" charset="0"/>
                        </a:rPr>
                        <a:t>Priemonė</a:t>
                      </a: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panose="02020603050405020304" pitchFamily="18" charset="0"/>
                          <a:cs typeface="Times New Roman" panose="02020603050405020304" pitchFamily="18" charset="0"/>
                        </a:rPr>
                        <a:t>04.5.1-TID-R-518 "VIETINIO SUSISIEKIMO VIEŠOJO TRANSPORTO PRIEMONIŲ PARKO ATNAUJINIMAS"</a:t>
                      </a: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panose="02020603050405020304" pitchFamily="18" charset="0"/>
                          <a:cs typeface="Times New Roman" panose="02020603050405020304" pitchFamily="18" charset="0"/>
                        </a:rPr>
                        <a:t>06.2.1-TID-R-511 "VIETINIŲ KELIŲ TECHNINIŲ PARAMETRŲ IR EISMO SAUGOS GERINIMAS"</a:t>
                      </a: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2003">
                <a:tc>
                  <a:txBody>
                    <a:bodyPr/>
                    <a:lstStyle/>
                    <a:p>
                      <a:pPr algn="l" fontAlgn="t"/>
                      <a:r>
                        <a:rPr lang="lt-LT" sz="1600" b="1" i="0" u="none" strike="noStrike" dirty="0">
                          <a:solidFill>
                            <a:srgbClr val="000000"/>
                          </a:solidFill>
                          <a:effectLst/>
                          <a:latin typeface="Times New Roman" panose="02020603050405020304" pitchFamily="18" charset="0"/>
                          <a:cs typeface="Times New Roman" panose="02020603050405020304" pitchFamily="18" charset="0"/>
                        </a:rPr>
                        <a:t>Remiamos veiklos</a:t>
                      </a: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panose="02020603050405020304" pitchFamily="18" charset="0"/>
                          <a:cs typeface="Times New Roman" panose="02020603050405020304" pitchFamily="18" charset="0"/>
                        </a:rPr>
                        <a:t>Draugiškų aplinkai viešojo transporto priemonių įsigijimas</a:t>
                      </a: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400" b="0" i="0" u="none" strike="noStrike" dirty="0">
                          <a:solidFill>
                            <a:srgbClr val="000000"/>
                          </a:solidFill>
                          <a:effectLst/>
                          <a:latin typeface="Times New Roman" panose="02020603050405020304" pitchFamily="18" charset="0"/>
                          <a:cs typeface="Times New Roman" panose="02020603050405020304" pitchFamily="18" charset="0"/>
                        </a:rPr>
                        <a:t>1. Eismo saugos ir aplinkos apsaugos priemonių diegimas vietinės reikšmės keliuose</a:t>
                      </a:r>
                      <a:br>
                        <a:rPr lang="lt-LT" sz="1400" b="0" i="0" u="none" strike="noStrike" dirty="0">
                          <a:solidFill>
                            <a:srgbClr val="000000"/>
                          </a:solidFill>
                          <a:effectLst/>
                          <a:latin typeface="Times New Roman" panose="02020603050405020304" pitchFamily="18" charset="0"/>
                          <a:cs typeface="Times New Roman" panose="02020603050405020304" pitchFamily="18" charset="0"/>
                        </a:rPr>
                      </a:br>
                      <a:r>
                        <a:rPr lang="lt-LT" sz="1400" b="0" i="0" u="none" strike="noStrike" dirty="0">
                          <a:solidFill>
                            <a:srgbClr val="000000"/>
                          </a:solidFill>
                          <a:effectLst/>
                          <a:latin typeface="Times New Roman" panose="02020603050405020304" pitchFamily="18" charset="0"/>
                          <a:cs typeface="Times New Roman" panose="02020603050405020304" pitchFamily="18" charset="0"/>
                        </a:rPr>
                        <a:t>2. Vietinės reikšmės kelių transporto infrastruktūros gerinimas, įgyvendinant regionų ir savivaldybių plėtros programas ir </a:t>
                      </a:r>
                      <a:r>
                        <a:rPr lang="lt-LT" sz="1400" b="0" i="0" u="none" strike="noStrike" dirty="0" smtClean="0">
                          <a:solidFill>
                            <a:srgbClr val="000000"/>
                          </a:solidFill>
                          <a:effectLst/>
                          <a:latin typeface="Times New Roman" panose="02020603050405020304" pitchFamily="18" charset="0"/>
                          <a:cs typeface="Times New Roman" panose="02020603050405020304" pitchFamily="18" charset="0"/>
                        </a:rPr>
                        <a:t>integruotas tikslinių </a:t>
                      </a:r>
                      <a:r>
                        <a:rPr lang="lt-LT" sz="1400" b="0" i="0" u="none" strike="noStrike" dirty="0">
                          <a:solidFill>
                            <a:srgbClr val="000000"/>
                          </a:solidFill>
                          <a:effectLst/>
                          <a:latin typeface="Times New Roman" panose="02020603050405020304" pitchFamily="18" charset="0"/>
                          <a:cs typeface="Times New Roman" panose="02020603050405020304" pitchFamily="18" charset="0"/>
                        </a:rPr>
                        <a:t>teritorijų </a:t>
                      </a:r>
                      <a:r>
                        <a:rPr lang="lt-LT" sz="1400" b="0" i="0" u="none" strike="noStrike" dirty="0" smtClean="0">
                          <a:solidFill>
                            <a:srgbClr val="000000"/>
                          </a:solidFill>
                          <a:effectLst/>
                          <a:latin typeface="Times New Roman" panose="02020603050405020304" pitchFamily="18" charset="0"/>
                          <a:cs typeface="Times New Roman" panose="02020603050405020304" pitchFamily="18" charset="0"/>
                        </a:rPr>
                        <a:t>vystymo programas</a:t>
                      </a:r>
                      <a:endParaRPr lang="lt-L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2775">
                <a:tc>
                  <a:txBody>
                    <a:bodyPr/>
                    <a:lstStyle/>
                    <a:p>
                      <a:pPr algn="l" fontAlgn="t"/>
                      <a:r>
                        <a:rPr lang="lt-LT" sz="1600" b="1" i="0" u="none" strike="noStrike" dirty="0">
                          <a:solidFill>
                            <a:srgbClr val="000000"/>
                          </a:solidFill>
                          <a:effectLst/>
                          <a:latin typeface="Times New Roman" panose="02020603050405020304" pitchFamily="18" charset="0"/>
                          <a:cs typeface="Times New Roman" panose="02020603050405020304" pitchFamily="18" charset="0"/>
                        </a:rPr>
                        <a:t>ES fondų lėšų limitas </a:t>
                      </a:r>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Marijampolės </a:t>
                      </a:r>
                      <a:r>
                        <a:rPr lang="lt-LT" sz="1600" b="1" i="0" u="none" strike="noStrike" dirty="0">
                          <a:solidFill>
                            <a:srgbClr val="000000"/>
                          </a:solidFill>
                          <a:effectLst/>
                          <a:latin typeface="Times New Roman" panose="02020603050405020304" pitchFamily="18" charset="0"/>
                          <a:cs typeface="Times New Roman" panose="02020603050405020304" pitchFamily="18" charset="0"/>
                        </a:rPr>
                        <a:t>regionui, mln. €</a:t>
                      </a: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1,1</a:t>
                      </a:r>
                      <a:endParaRPr lang="lt-LT"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3,5</a:t>
                      </a:r>
                      <a:endParaRPr lang="lt-LT"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985" marR="7985" marT="79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10140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0" y="1484784"/>
            <a:ext cx="9144000" cy="648072"/>
          </a:xfrm>
        </p:spPr>
        <p:txBody>
          <a:bodyPr>
            <a:normAutofit fontScale="90000"/>
          </a:bodyPr>
          <a:lstStyle/>
          <a:p>
            <a:r>
              <a:rPr lang="lt-LT" sz="2800" b="1" dirty="0" smtClean="0">
                <a:latin typeface="+mn-lt"/>
                <a:cs typeface="Times New Roman" pitchFamily="18" charset="0"/>
              </a:rPr>
              <a:t>LIETUVOS REGIONINĖ POLITIKA</a:t>
            </a:r>
            <a:r>
              <a:rPr lang="en-US" sz="2800" b="1" dirty="0" smtClean="0">
                <a:latin typeface="+mn-lt"/>
                <a:cs typeface="Times New Roman" pitchFamily="18" charset="0"/>
              </a:rPr>
              <a:t> – </a:t>
            </a:r>
            <a:r>
              <a:rPr lang="lt-LT" sz="2800" b="1" dirty="0" smtClean="0">
                <a:latin typeface="+mn-lt"/>
                <a:cs typeface="Times New Roman" pitchFamily="18" charset="0"/>
              </a:rPr>
              <a:t>REGIONINĖS PLĖTROS ĮSTATYMAS </a:t>
            </a:r>
            <a:r>
              <a:rPr lang="lt-LT" sz="2200" b="0" dirty="0" smtClean="0">
                <a:latin typeface="+mn-lt"/>
                <a:cs typeface="Times New Roman" pitchFamily="18" charset="0"/>
              </a:rPr>
              <a:t>(nauja redakcija įsigaliojo 2014 11 01)</a:t>
            </a:r>
            <a:endParaRPr lang="lt-LT" sz="2200" b="0" dirty="0">
              <a:latin typeface="+mn-lt"/>
              <a:cs typeface="Times New Roman" pitchFamily="18" charset="0"/>
            </a:endParaRPr>
          </a:p>
        </p:txBody>
      </p:sp>
      <p:sp>
        <p:nvSpPr>
          <p:cNvPr id="3" name="Turinio vietos rezervavimo ženklas 2"/>
          <p:cNvSpPr>
            <a:spLocks noGrp="1"/>
          </p:cNvSpPr>
          <p:nvPr>
            <p:ph idx="1"/>
          </p:nvPr>
        </p:nvSpPr>
        <p:spPr>
          <a:xfrm>
            <a:off x="179512" y="2276872"/>
            <a:ext cx="8712968" cy="4581128"/>
          </a:xfrm>
        </p:spPr>
        <p:txBody>
          <a:bodyPr>
            <a:normAutofit/>
          </a:bodyPr>
          <a:lstStyle/>
          <a:p>
            <a:pPr algn="just"/>
            <a:r>
              <a:rPr lang="lt-LT" sz="2400" b="1" dirty="0" smtClean="0">
                <a:solidFill>
                  <a:srgbClr val="0070C0"/>
                </a:solidFill>
                <a:cs typeface="Times New Roman" pitchFamily="18" charset="0"/>
              </a:rPr>
              <a:t>Nacionalinės regioninės politikos tikslai, uždaviniai, institucijos, įgaliojimai ir kt. nustatyti Regioninės plėtros įstatyme. </a:t>
            </a:r>
            <a:endParaRPr lang="lt-LT" sz="2400" b="1" dirty="0">
              <a:solidFill>
                <a:srgbClr val="0070C0"/>
              </a:solidFill>
              <a:cs typeface="Times New Roman" pitchFamily="18" charset="0"/>
            </a:endParaRPr>
          </a:p>
          <a:p>
            <a:pPr marL="0" indent="0" algn="just">
              <a:buNone/>
            </a:pPr>
            <a:r>
              <a:rPr lang="lt-LT" sz="2400" b="1" dirty="0">
                <a:solidFill>
                  <a:srgbClr val="0070C0"/>
                </a:solidFill>
                <a:cs typeface="Times New Roman" pitchFamily="18" charset="0"/>
              </a:rPr>
              <a:t> </a:t>
            </a:r>
            <a:r>
              <a:rPr lang="lt-LT" sz="2400" b="1" dirty="0" smtClean="0">
                <a:solidFill>
                  <a:srgbClr val="0070C0"/>
                </a:solidFill>
                <a:cs typeface="Times New Roman" pitchFamily="18" charset="0"/>
              </a:rPr>
              <a:t>    </a:t>
            </a:r>
            <a:r>
              <a:rPr lang="lt-LT" sz="2200" b="1" dirty="0" smtClean="0">
                <a:cs typeface="Times New Roman" pitchFamily="18" charset="0"/>
              </a:rPr>
              <a:t>VRM koordinuoja regioninės politikos įgyvendinimą</a:t>
            </a:r>
          </a:p>
          <a:p>
            <a:pPr marL="0" indent="0" algn="just">
              <a:buNone/>
            </a:pPr>
            <a:r>
              <a:rPr lang="lt-LT" sz="2400" b="1" dirty="0" smtClean="0">
                <a:cs typeface="Times New Roman" pitchFamily="18" charset="0"/>
              </a:rPr>
              <a:t>Nacionalinės regioninės politikos tikslas </a:t>
            </a:r>
            <a:r>
              <a:rPr lang="lt-LT" sz="2400" b="1" i="1" dirty="0" smtClean="0">
                <a:cs typeface="Times New Roman" pitchFamily="18" charset="0"/>
              </a:rPr>
              <a:t>(dvi dalys)</a:t>
            </a:r>
            <a:r>
              <a:rPr lang="lt-LT" sz="2400" i="1" dirty="0" smtClean="0">
                <a:cs typeface="Times New Roman" pitchFamily="18" charset="0"/>
              </a:rPr>
              <a:t>: </a:t>
            </a:r>
          </a:p>
          <a:p>
            <a:pPr algn="just"/>
            <a:r>
              <a:rPr lang="lt-LT" sz="2400" dirty="0" smtClean="0"/>
              <a:t>mažinti socialinius ir ekonominius skirtumus tarp regionų ir regionų viduje </a:t>
            </a:r>
            <a:r>
              <a:rPr lang="lt-LT" sz="2400" i="1" dirty="0" smtClean="0"/>
              <a:t>(korekcinės intervencijos)</a:t>
            </a:r>
            <a:r>
              <a:rPr lang="lt-LT" sz="2400" dirty="0" smtClean="0"/>
              <a:t> ir </a:t>
            </a:r>
          </a:p>
          <a:p>
            <a:pPr algn="just"/>
            <a:r>
              <a:rPr lang="lt-LT" sz="2400" dirty="0" smtClean="0"/>
              <a:t>skatinti visos valstybės teritorijos tolygią ir tvarią plėtrą.</a:t>
            </a:r>
          </a:p>
          <a:p>
            <a:pPr marL="0" indent="0" algn="just">
              <a:buNone/>
            </a:pPr>
            <a:r>
              <a:rPr lang="lt-LT" sz="2400" b="1" dirty="0" smtClean="0"/>
              <a:t>Nauja</a:t>
            </a:r>
            <a:r>
              <a:rPr lang="lt-LT" sz="2400" dirty="0" smtClean="0"/>
              <a:t>:regiono samprata, regioninės svarbos projektai,  praplėsti RPT įgaliojimai, 4 tipų tikslinės teritorijos ir jų išskyrimas, apmokėjimas už darbą pirmininkui ir pavaduotojui, tarptautinis bendradarbiavimas ir kt.</a:t>
            </a:r>
          </a:p>
          <a:p>
            <a:pPr>
              <a:buNone/>
            </a:pPr>
            <a:endParaRPr lang="lt-LT" sz="2400" dirty="0" smtClean="0">
              <a:solidFill>
                <a:srgbClr val="0070C0"/>
              </a:solidFill>
              <a:cs typeface="Times New Roman" pitchFamily="18" charset="0"/>
            </a:endParaRPr>
          </a:p>
          <a:p>
            <a:pPr algn="just">
              <a:buNone/>
            </a:pPr>
            <a:endParaRPr lang="lt-LT" sz="2400" b="1" dirty="0" smtClean="0"/>
          </a:p>
          <a:p>
            <a:pPr>
              <a:buNone/>
            </a:pPr>
            <a:endParaRPr lang="en-US" sz="2400" dirty="0" smtClean="0"/>
          </a:p>
          <a:p>
            <a:pPr>
              <a:buNone/>
            </a:pPr>
            <a:endParaRPr lang="lt-LT" dirty="0"/>
          </a:p>
        </p:txBody>
      </p:sp>
    </p:spTree>
    <p:extLst>
      <p:ext uri="{BB962C8B-B14F-4D97-AF65-F5344CB8AC3E}">
        <p14:creationId xmlns:p14="http://schemas.microsoft.com/office/powerpoint/2010/main" val="2986460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r>
              <a:rPr lang="lt-LT" sz="2400" dirty="0" smtClean="0"/>
              <a:t>2014-2020 m. periodu planuojamos įgyvendinti Švietimo ir mokslo ministerijos regioninio planavimo priemonės</a:t>
            </a:r>
            <a:endParaRPr lang="lt-LT" sz="24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519835430"/>
              </p:ext>
            </p:extLst>
          </p:nvPr>
        </p:nvGraphicFramePr>
        <p:xfrm>
          <a:off x="323528" y="2163693"/>
          <a:ext cx="8712968" cy="4574540"/>
        </p:xfrm>
        <a:graphic>
          <a:graphicData uri="http://schemas.openxmlformats.org/drawingml/2006/table">
            <a:tbl>
              <a:tblPr/>
              <a:tblGrid>
                <a:gridCol w="1446180"/>
                <a:gridCol w="2154220"/>
                <a:gridCol w="3303804"/>
                <a:gridCol w="1808764"/>
              </a:tblGrid>
              <a:tr h="1645035">
                <a:tc>
                  <a:txBody>
                    <a:bodyPr/>
                    <a:lstStyle/>
                    <a:p>
                      <a:pPr algn="l" fontAlgn="t"/>
                      <a:r>
                        <a:rPr lang="lt-LT" sz="1600" b="1" i="0" u="none" strike="noStrike" dirty="0">
                          <a:solidFill>
                            <a:srgbClr val="000000"/>
                          </a:solidFill>
                          <a:effectLst/>
                          <a:latin typeface="Times New Roman" panose="02020603050405020304" pitchFamily="18" charset="0"/>
                          <a:cs typeface="Times New Roman" panose="02020603050405020304" pitchFamily="18" charset="0"/>
                        </a:rPr>
                        <a:t>Priemonė</a:t>
                      </a:r>
                    </a:p>
                  </a:txBody>
                  <a:tcPr marL="7028" marR="7028" marT="70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0" i="0" u="none" strike="noStrike">
                          <a:solidFill>
                            <a:srgbClr val="000000"/>
                          </a:solidFill>
                          <a:effectLst/>
                          <a:latin typeface="Times New Roman" panose="02020603050405020304" pitchFamily="18" charset="0"/>
                          <a:cs typeface="Times New Roman" panose="02020603050405020304" pitchFamily="18" charset="0"/>
                        </a:rPr>
                        <a:t>09.1.3-CPVA-R-724 "MOKYKLŲ TINKLO EFEKTYVUMO DIDINIMAS"</a:t>
                      </a:r>
                    </a:p>
                  </a:txBody>
                  <a:tcPr marL="7028" marR="7028" marT="70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600" b="0" i="0" u="none" strike="noStrike">
                          <a:solidFill>
                            <a:srgbClr val="000000"/>
                          </a:solidFill>
                          <a:effectLst/>
                          <a:latin typeface="Times New Roman" panose="02020603050405020304" pitchFamily="18" charset="0"/>
                          <a:cs typeface="Times New Roman" panose="02020603050405020304" pitchFamily="18" charset="0"/>
                        </a:rPr>
                        <a:t>09.1.3-CPVA-R-725 "NEFORMALIOJO ŠVIETIMO INFRASTRUKTŪROS TOBULINIMAS"</a:t>
                      </a:r>
                    </a:p>
                  </a:txBody>
                  <a:tcPr marL="7028" marR="7028" marT="70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0" i="0" u="none" strike="noStrike">
                          <a:solidFill>
                            <a:srgbClr val="000000"/>
                          </a:solidFill>
                          <a:effectLst/>
                          <a:latin typeface="Times New Roman" panose="02020603050405020304" pitchFamily="18" charset="0"/>
                          <a:cs typeface="Times New Roman" panose="02020603050405020304" pitchFamily="18" charset="0"/>
                        </a:rPr>
                        <a:t>09.1.3-CPVA-R-705 „IKIMOKYKLINIO IR PRIEŠMOKYKLINIO UGDYMO PRIEINAMUMO DIDINIMAS“</a:t>
                      </a:r>
                    </a:p>
                  </a:txBody>
                  <a:tcPr marL="7028" marR="7028" marT="70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00339">
                <a:tc>
                  <a:txBody>
                    <a:bodyPr/>
                    <a:lstStyle/>
                    <a:p>
                      <a:pPr algn="l" fontAlgn="t"/>
                      <a:r>
                        <a:rPr lang="lt-LT" sz="1600" b="1" i="0" u="none" strike="noStrike" dirty="0">
                          <a:solidFill>
                            <a:srgbClr val="000000"/>
                          </a:solidFill>
                          <a:effectLst/>
                          <a:latin typeface="Times New Roman" panose="02020603050405020304" pitchFamily="18" charset="0"/>
                          <a:cs typeface="Times New Roman" panose="02020603050405020304" pitchFamily="18" charset="0"/>
                        </a:rPr>
                        <a:t>Remiamos veiklos</a:t>
                      </a:r>
                    </a:p>
                  </a:txBody>
                  <a:tcPr marL="7028" marR="7028" marT="70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0" i="0" u="none" strike="noStrike" dirty="0">
                          <a:solidFill>
                            <a:srgbClr val="000000"/>
                          </a:solidFill>
                          <a:effectLst/>
                          <a:latin typeface="Times New Roman" panose="02020603050405020304" pitchFamily="18" charset="0"/>
                          <a:cs typeface="Times New Roman" panose="02020603050405020304" pitchFamily="18" charset="0"/>
                        </a:rPr>
                        <a:t>Bendrojo ugdymo mokyklų tinklo tobulinimas, modernių ir saugių mokymosi erdvių kūrimas</a:t>
                      </a:r>
                    </a:p>
                  </a:txBody>
                  <a:tcPr marL="7028" marR="7028" marT="70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0" i="0" u="none" strike="noStrike">
                          <a:solidFill>
                            <a:srgbClr val="000000"/>
                          </a:solidFill>
                          <a:effectLst/>
                          <a:latin typeface="Times New Roman" panose="02020603050405020304" pitchFamily="18" charset="0"/>
                          <a:cs typeface="Times New Roman" panose="02020603050405020304" pitchFamily="18" charset="0"/>
                        </a:rPr>
                        <a:t>Investicijos į techninės kūrybos ir meno, gamtamokslinių, muzikos, dailės, teatro, sporto mokyklų ir būrelių, kitą kūrybiškumą, sveiką, gyvenseną, saugų elgesį kelyje skatinančių neformaliojo vaikų švietimo infrastruktūrą</a:t>
                      </a:r>
                    </a:p>
                  </a:txBody>
                  <a:tcPr marL="7028" marR="7028" marT="70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0" i="0" u="none" strike="noStrike">
                          <a:solidFill>
                            <a:srgbClr val="000000"/>
                          </a:solidFill>
                          <a:effectLst/>
                          <a:latin typeface="Times New Roman" panose="02020603050405020304" pitchFamily="18" charset="0"/>
                          <a:cs typeface="Times New Roman" panose="02020603050405020304" pitchFamily="18" charset="0"/>
                        </a:rPr>
                        <a:t>ikimokyklinio ugdymo mokyklų modernizavimas</a:t>
                      </a:r>
                    </a:p>
                  </a:txBody>
                  <a:tcPr marL="7028" marR="7028" marT="70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0293">
                <a:tc>
                  <a:txBody>
                    <a:bodyPr/>
                    <a:lstStyle/>
                    <a:p>
                      <a:pPr algn="l" fontAlgn="t"/>
                      <a:r>
                        <a:rPr lang="lt-LT" sz="1600" b="1" i="0" u="none" strike="noStrike" dirty="0">
                          <a:solidFill>
                            <a:srgbClr val="000000"/>
                          </a:solidFill>
                          <a:effectLst/>
                          <a:latin typeface="Times New Roman" panose="02020603050405020304" pitchFamily="18" charset="0"/>
                          <a:cs typeface="Times New Roman" panose="02020603050405020304" pitchFamily="18" charset="0"/>
                        </a:rPr>
                        <a:t>ES fondų lėšų limitas </a:t>
                      </a:r>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Marijampolės </a:t>
                      </a:r>
                      <a:r>
                        <a:rPr lang="lt-LT" sz="1600" b="1" i="0" u="none" strike="noStrike" dirty="0">
                          <a:solidFill>
                            <a:srgbClr val="000000"/>
                          </a:solidFill>
                          <a:effectLst/>
                          <a:latin typeface="Times New Roman" panose="02020603050405020304" pitchFamily="18" charset="0"/>
                          <a:cs typeface="Times New Roman" panose="02020603050405020304" pitchFamily="18" charset="0"/>
                        </a:rPr>
                        <a:t>regionui, mln. €</a:t>
                      </a:r>
                    </a:p>
                  </a:txBody>
                  <a:tcPr marL="7028" marR="7028" marT="70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1,78</a:t>
                      </a:r>
                      <a:endParaRPr lang="lt-LT"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028" marR="7028" marT="70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1,77</a:t>
                      </a:r>
                      <a:endParaRPr lang="lt-LT"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028" marR="7028" marT="70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1600" b="1" i="0" u="none" strike="noStrike" dirty="0" smtClean="0">
                          <a:solidFill>
                            <a:srgbClr val="000000"/>
                          </a:solidFill>
                          <a:effectLst/>
                          <a:latin typeface="Times New Roman" panose="02020603050405020304" pitchFamily="18" charset="0"/>
                          <a:cs typeface="Times New Roman" panose="02020603050405020304" pitchFamily="18" charset="0"/>
                        </a:rPr>
                        <a:t>1,09</a:t>
                      </a:r>
                      <a:endParaRPr lang="lt-LT"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028" marR="7028" marT="702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79205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628800"/>
            <a:ext cx="8229600" cy="642942"/>
          </a:xfrm>
        </p:spPr>
        <p:txBody>
          <a:bodyPr>
            <a:noAutofit/>
          </a:bodyPr>
          <a:lstStyle/>
          <a:p>
            <a:r>
              <a:rPr lang="lt-LT" dirty="0" smtClean="0"/>
              <a:t>2014-2020 m. periodu planuojamos įgyvendinti Ūkio ministerijos regioninio planavimo priemonės</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133860398"/>
              </p:ext>
            </p:extLst>
          </p:nvPr>
        </p:nvGraphicFramePr>
        <p:xfrm>
          <a:off x="595030" y="2420888"/>
          <a:ext cx="7974627" cy="3173561"/>
        </p:xfrm>
        <a:graphic>
          <a:graphicData uri="http://schemas.openxmlformats.org/drawingml/2006/table">
            <a:tbl>
              <a:tblPr/>
              <a:tblGrid>
                <a:gridCol w="2808312"/>
                <a:gridCol w="5166315"/>
              </a:tblGrid>
              <a:tr h="1646659">
                <a:tc>
                  <a:txBody>
                    <a:bodyPr/>
                    <a:lstStyle/>
                    <a:p>
                      <a:pPr algn="l" fontAlgn="t"/>
                      <a:r>
                        <a:rPr lang="lt-LT" sz="2000" b="1" i="0" u="none" strike="noStrike" dirty="0">
                          <a:solidFill>
                            <a:srgbClr val="000000"/>
                          </a:solidFill>
                          <a:effectLst/>
                          <a:latin typeface="Times New Roman" panose="02020603050405020304" pitchFamily="18" charset="0"/>
                          <a:cs typeface="Times New Roman" panose="02020603050405020304" pitchFamily="18" charset="0"/>
                        </a:rPr>
                        <a:t>Priemonė</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2000" b="0" i="0" u="none" strike="noStrike" dirty="0">
                          <a:solidFill>
                            <a:srgbClr val="000000"/>
                          </a:solidFill>
                          <a:effectLst/>
                          <a:latin typeface="Times New Roman" panose="02020603050405020304" pitchFamily="18" charset="0"/>
                          <a:cs typeface="Times New Roman" panose="02020603050405020304" pitchFamily="18" charset="0"/>
                        </a:rPr>
                        <a:t>"Savivaldybes jungiančių turizmo trasų ir turizmo maršrutų informacinės infrastruktūros plėtra"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6902">
                <a:tc>
                  <a:txBody>
                    <a:bodyPr/>
                    <a:lstStyle/>
                    <a:p>
                      <a:pPr algn="l" fontAlgn="t"/>
                      <a:r>
                        <a:rPr lang="lt-LT" sz="2000" b="1" i="0" u="none" strike="noStrike" dirty="0">
                          <a:solidFill>
                            <a:srgbClr val="000000"/>
                          </a:solidFill>
                          <a:effectLst/>
                          <a:latin typeface="Times New Roman" panose="02020603050405020304" pitchFamily="18" charset="0"/>
                          <a:cs typeface="Times New Roman" panose="02020603050405020304" pitchFamily="18" charset="0"/>
                        </a:rPr>
                        <a:t>ES fondų lėšų limitas </a:t>
                      </a:r>
                      <a:r>
                        <a:rPr lang="lt-LT" sz="2000" b="1" i="0" u="none" strike="noStrike" dirty="0" smtClean="0">
                          <a:solidFill>
                            <a:srgbClr val="000000"/>
                          </a:solidFill>
                          <a:effectLst/>
                          <a:latin typeface="Times New Roman" panose="02020603050405020304" pitchFamily="18" charset="0"/>
                          <a:cs typeface="Times New Roman" panose="02020603050405020304" pitchFamily="18" charset="0"/>
                        </a:rPr>
                        <a:t>Marijampolės </a:t>
                      </a:r>
                      <a:r>
                        <a:rPr lang="lt-LT" sz="2000" b="1" i="0" u="none" strike="noStrike" dirty="0">
                          <a:solidFill>
                            <a:srgbClr val="000000"/>
                          </a:solidFill>
                          <a:effectLst/>
                          <a:latin typeface="Times New Roman" panose="02020603050405020304" pitchFamily="18" charset="0"/>
                          <a:cs typeface="Times New Roman" panose="02020603050405020304" pitchFamily="18" charset="0"/>
                        </a:rPr>
                        <a:t>regionui, mln.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lt-LT" sz="2000" b="1" i="0" u="none" strike="noStrike" dirty="0" smtClean="0">
                          <a:solidFill>
                            <a:srgbClr val="000000"/>
                          </a:solidFill>
                          <a:effectLst/>
                          <a:latin typeface="Times New Roman" panose="02020603050405020304" pitchFamily="18" charset="0"/>
                          <a:cs typeface="Times New Roman" panose="02020603050405020304" pitchFamily="18" charset="0"/>
                        </a:rPr>
                        <a:t>0,396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0228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Svarbiausi darbai artimiausiu metu</a:t>
            </a:r>
            <a:endParaRPr lang="en-US" dirty="0"/>
          </a:p>
        </p:txBody>
      </p:sp>
      <p:sp>
        <p:nvSpPr>
          <p:cNvPr id="3" name="Content Placeholder 2"/>
          <p:cNvSpPr>
            <a:spLocks noGrp="1"/>
          </p:cNvSpPr>
          <p:nvPr>
            <p:ph idx="1"/>
          </p:nvPr>
        </p:nvSpPr>
        <p:spPr>
          <a:xfrm>
            <a:off x="107504" y="1988840"/>
            <a:ext cx="9036496" cy="5112568"/>
          </a:xfrm>
        </p:spPr>
        <p:txBody>
          <a:bodyPr/>
          <a:lstStyle/>
          <a:p>
            <a:pPr marL="0" indent="0">
              <a:buNone/>
            </a:pPr>
            <a:endParaRPr lang="lt-LT" dirty="0" smtClean="0"/>
          </a:p>
          <a:p>
            <a:r>
              <a:rPr lang="lt-LT" dirty="0" smtClean="0"/>
              <a:t>Pateikti mokėjimų prašymus pagal 2007 -2013 m. priemones – 10 01 (11 15)</a:t>
            </a:r>
          </a:p>
          <a:p>
            <a:r>
              <a:rPr lang="lt-LT" dirty="0" smtClean="0"/>
              <a:t>Papildomas finansavimas pagal VRM priemones iki 09 30.</a:t>
            </a:r>
          </a:p>
          <a:p>
            <a:r>
              <a:rPr lang="en-US" dirty="0" err="1" smtClean="0"/>
              <a:t>Marijampol</a:t>
            </a:r>
            <a:r>
              <a:rPr lang="lt-LT" dirty="0" smtClean="0"/>
              <a:t>ės </a:t>
            </a:r>
            <a:r>
              <a:rPr lang="lt-LT" dirty="0" smtClean="0"/>
              <a:t>ITVP parengimas, suderinimas su </a:t>
            </a:r>
            <a:r>
              <a:rPr lang="lt-LT" dirty="0" smtClean="0"/>
              <a:t>ministerijom</a:t>
            </a:r>
            <a:r>
              <a:rPr lang="lt-LT" dirty="0" smtClean="0"/>
              <a:t>, Taryboje susiderinti projektus, kurie viršija kvotas ir atlikti alternatyvų vertinimą</a:t>
            </a:r>
            <a:r>
              <a:rPr lang="lt-LT" dirty="0" smtClean="0"/>
              <a:t> </a:t>
            </a:r>
            <a:r>
              <a:rPr lang="lt-LT" dirty="0" smtClean="0"/>
              <a:t>– iki </a:t>
            </a:r>
            <a:r>
              <a:rPr lang="lt-LT" dirty="0" smtClean="0"/>
              <a:t>08 01.</a:t>
            </a:r>
            <a:endParaRPr lang="lt-LT" dirty="0" smtClean="0"/>
          </a:p>
          <a:p>
            <a:r>
              <a:rPr lang="lt-LT" dirty="0" smtClean="0"/>
              <a:t>Patvirtinti RPT </a:t>
            </a:r>
            <a:r>
              <a:rPr lang="lt-LT" dirty="0" smtClean="0"/>
              <a:t> - rugsėjo 1 d. ir spalio 15 d.</a:t>
            </a:r>
            <a:endParaRPr lang="lt-LT" dirty="0" smtClean="0"/>
          </a:p>
          <a:p>
            <a:r>
              <a:rPr lang="lt-LT" dirty="0" smtClean="0"/>
              <a:t>Rengti </a:t>
            </a:r>
            <a:r>
              <a:rPr lang="lt-LT" dirty="0" smtClean="0"/>
              <a:t>investicinius  </a:t>
            </a:r>
            <a:r>
              <a:rPr lang="lt-LT" dirty="0" smtClean="0"/>
              <a:t>projektus žinomiems projektams – išlaidos pagal PFSA bus tinkamos.</a:t>
            </a:r>
          </a:p>
          <a:p>
            <a:r>
              <a:rPr lang="lt-LT" dirty="0" smtClean="0"/>
              <a:t>Rengti techninius projektus ir vykdyti viešuosius pirkimus </a:t>
            </a:r>
          </a:p>
          <a:p>
            <a:r>
              <a:rPr lang="lt-LT" dirty="0" smtClean="0"/>
              <a:t>Įsteigti VVG iki 2015 0</a:t>
            </a:r>
            <a:r>
              <a:rPr lang="en-US" dirty="0" smtClean="0"/>
              <a:t>8</a:t>
            </a:r>
            <a:r>
              <a:rPr lang="lt-LT" dirty="0" smtClean="0"/>
              <a:t> 01  </a:t>
            </a:r>
          </a:p>
          <a:p>
            <a:r>
              <a:rPr lang="lt-LT" dirty="0" smtClean="0"/>
              <a:t>Pateikti paraišką dėl BIVP strategijos rengimo – iki 08 </a:t>
            </a:r>
            <a:r>
              <a:rPr lang="en-US" dirty="0" smtClean="0"/>
              <a:t>28</a:t>
            </a:r>
            <a:endParaRPr lang="en-US" dirty="0"/>
          </a:p>
        </p:txBody>
      </p:sp>
    </p:spTree>
    <p:extLst>
      <p:ext uri="{BB962C8B-B14F-4D97-AF65-F5344CB8AC3E}">
        <p14:creationId xmlns:p14="http://schemas.microsoft.com/office/powerpoint/2010/main" val="1424166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smtClean="0"/>
              <a:t>Ačiū už dėmesį</a:t>
            </a:r>
            <a:r>
              <a:rPr lang="en-US" dirty="0"/>
              <a:t>!</a:t>
            </a:r>
          </a:p>
        </p:txBody>
      </p:sp>
    </p:spTree>
    <p:extLst>
      <p:ext uri="{BB962C8B-B14F-4D97-AF65-F5344CB8AC3E}">
        <p14:creationId xmlns:p14="http://schemas.microsoft.com/office/powerpoint/2010/main" val="1774405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LRS pasiūlymai dėl naujos Įstatymo koncepcijos (RPĮ pakeitimo 2 straipsnio 3 dalis) (esmė)</a:t>
            </a:r>
            <a:endParaRPr lang="lt-LT" dirty="0"/>
          </a:p>
        </p:txBody>
      </p:sp>
      <p:sp>
        <p:nvSpPr>
          <p:cNvPr id="3" name="Turinio vietos rezervavimo ženklas 2"/>
          <p:cNvSpPr>
            <a:spLocks noGrp="1"/>
          </p:cNvSpPr>
          <p:nvPr>
            <p:ph idx="1"/>
          </p:nvPr>
        </p:nvSpPr>
        <p:spPr>
          <a:xfrm>
            <a:off x="428596" y="2214554"/>
            <a:ext cx="8175852" cy="4454806"/>
          </a:xfrm>
        </p:spPr>
        <p:txBody>
          <a:bodyPr/>
          <a:lstStyle/>
          <a:p>
            <a:r>
              <a:rPr lang="lt-LT" sz="1600" dirty="0" smtClean="0"/>
              <a:t>3. LRV pavedama iki 2015 m. birželio 1 d. patvirtinti naujos redakcijos Lietuvos regioninės plėtros įstatymo koncepciją ir iki 2015 m. lapkričio 1 d. pateikti Lietuvos Respublikos Seimui jos pagrindu parengtą Lietuvos regioninės plėtros įstatymo naują redakciją bei  kitų įstatymų ir teisės aktų projektus pagal šias nuostatas:</a:t>
            </a:r>
          </a:p>
          <a:p>
            <a:pPr marL="0" indent="0">
              <a:buNone/>
            </a:pPr>
            <a:r>
              <a:rPr lang="lt-LT" sz="1600" b="1" dirty="0" smtClean="0"/>
              <a:t>1. Regioninė politika orientuojama į konkurencinių pranašumų  vystymą </a:t>
            </a:r>
            <a:r>
              <a:rPr lang="lt-LT" sz="1600" dirty="0" smtClean="0"/>
              <a:t>(regioninių verslo klasterių kūrimo iniciatyvų, regiono sumanios specializacijos-regioninių inovacijų sistemų, žmogiškųjų išteklių regionų reikmėms ir pan.); </a:t>
            </a:r>
          </a:p>
          <a:p>
            <a:pPr marL="0" indent="0">
              <a:buNone/>
            </a:pPr>
            <a:r>
              <a:rPr lang="lt-LT" sz="1600" b="1" dirty="0" smtClean="0"/>
              <a:t>2. pagal regionų plėtros planus koordinuojamos regione atliekamos viešosios investicijos</a:t>
            </a:r>
            <a:r>
              <a:rPr lang="lt-LT" sz="1600" dirty="0" smtClean="0"/>
              <a:t>;</a:t>
            </a:r>
          </a:p>
          <a:p>
            <a:pPr marL="0" indent="0">
              <a:buNone/>
            </a:pPr>
            <a:r>
              <a:rPr lang="lt-LT" sz="1600" b="1" dirty="0" smtClean="0"/>
              <a:t>3. regionai gali nesutapti su apskritimis</a:t>
            </a:r>
            <a:r>
              <a:rPr lang="lt-LT" sz="1600" dirty="0" smtClean="0"/>
              <a:t>;</a:t>
            </a:r>
          </a:p>
          <a:p>
            <a:pPr marL="0" indent="0">
              <a:buNone/>
            </a:pPr>
            <a:r>
              <a:rPr lang="lt-LT" sz="1600" dirty="0" smtClean="0"/>
              <a:t>4. Regionų plėtros tarybos įgyja </a:t>
            </a:r>
            <a:r>
              <a:rPr lang="lt-LT" sz="1600" b="1" dirty="0" smtClean="0"/>
              <a:t>juridinio asmens statusą ir joms pavaldžias agentūras</a:t>
            </a:r>
            <a:r>
              <a:rPr lang="lt-LT" sz="1600" dirty="0" smtClean="0"/>
              <a:t>;</a:t>
            </a:r>
          </a:p>
          <a:p>
            <a:pPr marL="0" indent="0">
              <a:buNone/>
            </a:pPr>
            <a:r>
              <a:rPr lang="lt-LT" sz="1600" dirty="0" smtClean="0"/>
              <a:t>5. Regionų plėtros tarybos </a:t>
            </a:r>
            <a:r>
              <a:rPr lang="lt-LT" sz="1600" b="1" dirty="0" smtClean="0"/>
              <a:t>savarankiškai disponuoja valstybės biudžeto (įskaitant ES) lėšomis.</a:t>
            </a:r>
          </a:p>
          <a:p>
            <a:endParaRPr lang="lt-LT" sz="1600" dirty="0" smtClean="0"/>
          </a:p>
          <a:p>
            <a:endParaRPr lang="lt-LT" sz="1600" b="1" dirty="0" smtClean="0"/>
          </a:p>
          <a:p>
            <a:endParaRPr lang="lt-LT" sz="1600" dirty="0" smtClean="0"/>
          </a:p>
          <a:p>
            <a:endParaRPr lang="lt-LT" dirty="0"/>
          </a:p>
        </p:txBody>
      </p:sp>
    </p:spTree>
    <p:extLst>
      <p:ext uri="{BB962C8B-B14F-4D97-AF65-F5344CB8AC3E}">
        <p14:creationId xmlns:p14="http://schemas.microsoft.com/office/powerpoint/2010/main" val="2169486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79512" y="1988840"/>
            <a:ext cx="8748464" cy="642942"/>
          </a:xfrm>
        </p:spPr>
        <p:txBody>
          <a:bodyPr/>
          <a:lstStyle/>
          <a:p>
            <a:r>
              <a:rPr lang="lt-LT" dirty="0" smtClean="0"/>
              <a:t>LRV siūlo pripažinti Regioninės plėtros įstatymo pakeitimo įstatymo</a:t>
            </a:r>
            <a:r>
              <a:rPr lang="lt-LT" dirty="0" smtClean="0">
                <a:solidFill>
                  <a:prstClr val="black"/>
                </a:solidFill>
              </a:rPr>
              <a:t> </a:t>
            </a:r>
            <a:r>
              <a:rPr lang="lt-LT" dirty="0">
                <a:solidFill>
                  <a:prstClr val="black"/>
                </a:solidFill>
              </a:rPr>
              <a:t>2 straipsnio 3 </a:t>
            </a:r>
            <a:r>
              <a:rPr lang="lt-LT" dirty="0" smtClean="0">
                <a:solidFill>
                  <a:prstClr val="black"/>
                </a:solidFill>
              </a:rPr>
              <a:t>dalį </a:t>
            </a:r>
            <a:r>
              <a:rPr lang="lt-LT" dirty="0">
                <a:solidFill>
                  <a:prstClr val="black"/>
                </a:solidFill>
              </a:rPr>
              <a:t>netekusia galios (</a:t>
            </a:r>
            <a:r>
              <a:rPr lang="lt-LT" dirty="0" smtClean="0">
                <a:solidFill>
                  <a:prstClr val="black"/>
                </a:solidFill>
              </a:rPr>
              <a:t>2015-06-26 LRS pateiktas atitinkamas įstatymo projektas)</a:t>
            </a:r>
            <a:r>
              <a:rPr lang="lt-LT" dirty="0" smtClean="0"/>
              <a:t>, nes:</a:t>
            </a:r>
            <a:r>
              <a:rPr lang="lt-LT" dirty="0"/>
              <a:t/>
            </a:r>
            <a:br>
              <a:rPr lang="lt-LT" dirty="0"/>
            </a:br>
            <a:endParaRPr lang="lt-LT" dirty="0"/>
          </a:p>
        </p:txBody>
      </p:sp>
      <p:sp>
        <p:nvSpPr>
          <p:cNvPr id="3" name="Turinio vietos rezervavimo ženklas 2"/>
          <p:cNvSpPr>
            <a:spLocks noGrp="1"/>
          </p:cNvSpPr>
          <p:nvPr>
            <p:ph idx="1"/>
          </p:nvPr>
        </p:nvSpPr>
        <p:spPr>
          <a:xfrm>
            <a:off x="438944" y="2852936"/>
            <a:ext cx="8229600" cy="3911609"/>
          </a:xfrm>
        </p:spPr>
        <p:txBody>
          <a:bodyPr/>
          <a:lstStyle/>
          <a:p>
            <a:pPr marL="0" indent="0">
              <a:buNone/>
            </a:pPr>
            <a:r>
              <a:rPr lang="lt-LT" dirty="0" smtClean="0"/>
              <a:t>Pirmos 3 esminės nuostatos galai būti įgyvendinti ir pagal galiojantį įstatymą:</a:t>
            </a:r>
          </a:p>
          <a:p>
            <a:pPr marL="457200" indent="-457200">
              <a:buAutoNum type="arabicPeriod"/>
            </a:pPr>
            <a:r>
              <a:rPr lang="lt-LT" dirty="0" smtClean="0"/>
              <a:t>Regioninės </a:t>
            </a:r>
            <a:r>
              <a:rPr lang="lt-LT" dirty="0"/>
              <a:t>plėtros įstatymo </a:t>
            </a:r>
            <a:r>
              <a:rPr lang="lt-LT" dirty="0" smtClean="0"/>
              <a:t>nuostatomis (politikos prioritetus, jų įgyvendinimo koordinavimą nustato regioninės plėtros strateginiai planavimo dokumentai);</a:t>
            </a:r>
          </a:p>
          <a:p>
            <a:pPr marL="457200" indent="-457200">
              <a:buAutoNum type="arabicPeriod"/>
            </a:pPr>
            <a:r>
              <a:rPr lang="lt-LT" dirty="0" smtClean="0"/>
              <a:t>Vyriausybė gali sudaryti regionus, kurie </a:t>
            </a:r>
            <a:r>
              <a:rPr lang="it-IT" dirty="0" smtClean="0"/>
              <a:t>nesuta</a:t>
            </a:r>
            <a:r>
              <a:rPr lang="lt-LT" dirty="0" err="1" smtClean="0"/>
              <a:t>mpa</a:t>
            </a:r>
            <a:r>
              <a:rPr lang="it-IT" dirty="0" smtClean="0"/>
              <a:t> </a:t>
            </a:r>
            <a:r>
              <a:rPr lang="it-IT" dirty="0"/>
              <a:t>su </a:t>
            </a:r>
            <a:r>
              <a:rPr lang="it-IT" dirty="0" smtClean="0"/>
              <a:t>apskritimis</a:t>
            </a:r>
            <a:r>
              <a:rPr lang="lt-LT" dirty="0" smtClean="0"/>
              <a:t>.</a:t>
            </a:r>
          </a:p>
        </p:txBody>
      </p:sp>
    </p:spTree>
    <p:extLst>
      <p:ext uri="{BB962C8B-B14F-4D97-AF65-F5344CB8AC3E}">
        <p14:creationId xmlns:p14="http://schemas.microsoft.com/office/powerpoint/2010/main" val="2291364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7504" y="1628800"/>
            <a:ext cx="9111956" cy="642942"/>
          </a:xfrm>
        </p:spPr>
        <p:txBody>
          <a:bodyPr/>
          <a:lstStyle/>
          <a:p>
            <a:r>
              <a:rPr lang="lt-LT" dirty="0"/>
              <a:t>LRV siūlo pripažinti Regioninės plėtros įstatymo pakeitimo įstatymo</a:t>
            </a:r>
            <a:r>
              <a:rPr lang="lt-LT" dirty="0">
                <a:solidFill>
                  <a:prstClr val="black"/>
                </a:solidFill>
              </a:rPr>
              <a:t> 2 straipsnio 3 dalį netekusia galios (2015-06-26 LRS pateiktas atitinkamas įstatymo projektas)</a:t>
            </a:r>
            <a:r>
              <a:rPr lang="lt-LT" dirty="0"/>
              <a:t>, nes:</a:t>
            </a:r>
          </a:p>
        </p:txBody>
      </p:sp>
      <p:sp>
        <p:nvSpPr>
          <p:cNvPr id="3" name="Turinio vietos rezervavimo ženklas 2"/>
          <p:cNvSpPr>
            <a:spLocks noGrp="1"/>
          </p:cNvSpPr>
          <p:nvPr>
            <p:ph idx="1"/>
          </p:nvPr>
        </p:nvSpPr>
        <p:spPr>
          <a:xfrm>
            <a:off x="395536" y="2636912"/>
            <a:ext cx="8535892" cy="3561259"/>
          </a:xfrm>
        </p:spPr>
        <p:txBody>
          <a:bodyPr/>
          <a:lstStyle/>
          <a:p>
            <a:pPr marL="0" indent="0" algn="just">
              <a:buNone/>
            </a:pPr>
            <a:r>
              <a:rPr lang="lt-LT" sz="1800" dirty="0"/>
              <a:t>4 ir 5 nuostatai Vyriausybė nepritaria ir siūlo jų atsisakyti:</a:t>
            </a:r>
          </a:p>
          <a:p>
            <a:pPr marL="0" indent="0" algn="just">
              <a:buNone/>
            </a:pPr>
            <a:r>
              <a:rPr lang="lt-LT" sz="1800" dirty="0"/>
              <a:t>1. </a:t>
            </a:r>
            <a:r>
              <a:rPr lang="lt-LT" sz="1800" b="1" dirty="0"/>
              <a:t>dėl nepagrįstai didelių papildomų finansinių sąnaudų </a:t>
            </a:r>
            <a:r>
              <a:rPr lang="lt-LT" sz="1800" dirty="0"/>
              <a:t>(kuriant </a:t>
            </a:r>
            <a:r>
              <a:rPr lang="lt-LT" sz="1800" dirty="0" smtClean="0"/>
              <a:t>10 naujų </a:t>
            </a:r>
            <a:r>
              <a:rPr lang="lt-LT" sz="1800" dirty="0"/>
              <a:t>mažų viešojo administravimo </a:t>
            </a:r>
            <a:r>
              <a:rPr lang="lt-LT" sz="1800" dirty="0" smtClean="0"/>
              <a:t>įstaigų proporcingai </a:t>
            </a:r>
            <a:r>
              <a:rPr lang="lt-LT" sz="1800" dirty="0"/>
              <a:t>didėja bendrieji administravimo kaštai – personalo tvarkymas, raštvedyba, kitos bendrosios funkcijos);</a:t>
            </a:r>
          </a:p>
          <a:p>
            <a:pPr marL="0" indent="0" algn="just">
              <a:buNone/>
            </a:pPr>
            <a:r>
              <a:rPr lang="lt-LT" sz="1800" dirty="0"/>
              <a:t>2. </a:t>
            </a:r>
            <a:r>
              <a:rPr lang="lt-LT" sz="1800" b="1" dirty="0"/>
              <a:t>dėl prieštaravimo efektyvaus valdymo principams (taip pat įtvirtintiems ir kaip Vyriausybės programinės nuostatos): </a:t>
            </a:r>
            <a:r>
              <a:rPr lang="lt-LT" sz="1800" dirty="0"/>
              <a:t>nekurti </a:t>
            </a:r>
            <a:r>
              <a:rPr lang="pt-BR" sz="1800" dirty="0"/>
              <a:t>papildomos administracinės naštos juridiniams ir (ar) fiziniams asmenims</a:t>
            </a:r>
            <a:r>
              <a:rPr lang="lt-LT" sz="1800" dirty="0"/>
              <a:t>, </a:t>
            </a:r>
            <a:r>
              <a:rPr lang="lt-LT" sz="1800" dirty="0" smtClean="0"/>
              <a:t>nedidinti </a:t>
            </a:r>
            <a:r>
              <a:rPr lang="lt-LT" sz="1800" dirty="0"/>
              <a:t>smulkių viešojo administravimo įstaigų (ypač kurių atskaitomybė ir pavaldumas </a:t>
            </a:r>
            <a:r>
              <a:rPr lang="lt-LT" sz="1800" dirty="0" smtClean="0"/>
              <a:t>neapibrėžtas), vengti funkcijų </a:t>
            </a:r>
            <a:r>
              <a:rPr lang="lt-LT" sz="1800" dirty="0"/>
              <a:t>dubliavimo </a:t>
            </a:r>
          </a:p>
          <a:p>
            <a:pPr marL="0" indent="0" algn="just">
              <a:buNone/>
            </a:pPr>
            <a:r>
              <a:rPr lang="lt-LT" sz="1800" dirty="0"/>
              <a:t>3. </a:t>
            </a:r>
            <a:r>
              <a:rPr lang="lt-LT" sz="1800" dirty="0" smtClean="0"/>
              <a:t>Atsižvelgdama į </a:t>
            </a:r>
            <a:r>
              <a:rPr lang="lt-LT" sz="1800" b="1" dirty="0" smtClean="0"/>
              <a:t>Konstitucijos </a:t>
            </a:r>
            <a:r>
              <a:rPr lang="lt-LT" sz="1800" b="1" dirty="0"/>
              <a:t>123 </a:t>
            </a:r>
            <a:r>
              <a:rPr lang="lt-LT" sz="1800" b="1" dirty="0" smtClean="0"/>
              <a:t>straipsnį </a:t>
            </a:r>
            <a:r>
              <a:rPr lang="lt-LT" sz="1800" dirty="0"/>
              <a:t>(aukštesniuosiuose administraciniuose vienetuose įstatymo nustatyta tvarka valdymą organizuoja Vyriausybė), </a:t>
            </a:r>
            <a:r>
              <a:rPr lang="lt-LT" sz="1800" b="1" dirty="0"/>
              <a:t>94 </a:t>
            </a:r>
            <a:r>
              <a:rPr lang="lt-LT" sz="1800" b="1" dirty="0" smtClean="0"/>
              <a:t>straipsnį </a:t>
            </a:r>
            <a:r>
              <a:rPr lang="lt-LT" sz="1800" b="1" dirty="0"/>
              <a:t>4 </a:t>
            </a:r>
            <a:r>
              <a:rPr lang="lt-LT" sz="1800" b="1" dirty="0" smtClean="0"/>
              <a:t>punktą</a:t>
            </a:r>
            <a:r>
              <a:rPr lang="lt-LT" sz="1800" dirty="0" smtClean="0"/>
              <a:t> </a:t>
            </a:r>
            <a:r>
              <a:rPr lang="lt-LT" sz="1800" dirty="0"/>
              <a:t>(už valstybės biudžeto vykdymą atsako Vyriausybė</a:t>
            </a:r>
            <a:r>
              <a:rPr lang="lt-LT" sz="1800" dirty="0" smtClean="0"/>
              <a:t>) ir </a:t>
            </a:r>
            <a:r>
              <a:rPr lang="lt-LT" sz="1800" b="1" dirty="0"/>
              <a:t>120 straipsniu </a:t>
            </a:r>
            <a:r>
              <a:rPr lang="lt-LT" sz="1800" dirty="0" smtClean="0"/>
              <a:t>nustatytą </a:t>
            </a:r>
            <a:r>
              <a:rPr lang="lt-LT" sz="1800" dirty="0"/>
              <a:t>savivaldybių savarankiškumo principo</a:t>
            </a:r>
            <a:r>
              <a:rPr lang="lt-LT" sz="1800" dirty="0" smtClean="0"/>
              <a:t>, ir siekdama šių Konstitucijos nuostatų efektyvaus įgyvendinimo.</a:t>
            </a:r>
            <a:endParaRPr lang="lt-LT" sz="1800" dirty="0"/>
          </a:p>
          <a:p>
            <a:pPr marL="457200" indent="-457200">
              <a:buAutoNum type="arabicPeriod"/>
            </a:pPr>
            <a:endParaRPr lang="lt-LT" sz="1800" dirty="0"/>
          </a:p>
          <a:p>
            <a:endParaRPr lang="lt-LT" dirty="0"/>
          </a:p>
          <a:p>
            <a:endParaRPr lang="lt-LT" dirty="0"/>
          </a:p>
        </p:txBody>
      </p:sp>
    </p:spTree>
    <p:extLst>
      <p:ext uri="{BB962C8B-B14F-4D97-AF65-F5344CB8AC3E}">
        <p14:creationId xmlns:p14="http://schemas.microsoft.com/office/powerpoint/2010/main" val="752652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23528" y="980728"/>
            <a:ext cx="8280921" cy="4581128"/>
          </a:xfrm>
        </p:spPr>
        <p:txBody>
          <a:bodyPr>
            <a:normAutofit/>
          </a:bodyPr>
          <a:lstStyle/>
          <a:p>
            <a:pPr algn="just">
              <a:buNone/>
            </a:pPr>
            <a:r>
              <a:rPr lang="lt-LT" sz="3400" b="1" dirty="0" smtClean="0">
                <a:cs typeface="Times New Roman" pitchFamily="18" charset="0"/>
              </a:rPr>
              <a:t>Planavimo dokumentai:</a:t>
            </a:r>
            <a:endParaRPr lang="lt-LT" sz="3400" i="1" dirty="0" smtClean="0">
              <a:cs typeface="Times New Roman" pitchFamily="18" charset="0"/>
            </a:endParaRPr>
          </a:p>
          <a:p>
            <a:pPr marL="0" indent="0" algn="just">
              <a:buNone/>
            </a:pPr>
            <a:endParaRPr lang="lt-LT" sz="3200" dirty="0" smtClean="0">
              <a:solidFill>
                <a:schemeClr val="accent3">
                  <a:lumMod val="50000"/>
                </a:schemeClr>
              </a:solidFill>
              <a:cs typeface="Times New Roman" pitchFamily="18" charset="0"/>
            </a:endParaRPr>
          </a:p>
          <a:p>
            <a:pPr algn="just">
              <a:buNone/>
            </a:pPr>
            <a:endParaRPr lang="lt-LT" sz="3200" b="1" dirty="0" smtClean="0">
              <a:solidFill>
                <a:schemeClr val="accent3">
                  <a:lumMod val="50000"/>
                </a:schemeClr>
              </a:solidFill>
            </a:endParaRPr>
          </a:p>
          <a:p>
            <a:pPr>
              <a:buNone/>
            </a:pPr>
            <a:endParaRPr lang="en-US" sz="2400" dirty="0" smtClean="0"/>
          </a:p>
          <a:p>
            <a:pPr>
              <a:buNone/>
            </a:pPr>
            <a:endParaRPr lang="lt-LT" dirty="0"/>
          </a:p>
        </p:txBody>
      </p:sp>
      <p:graphicFrame>
        <p:nvGraphicFramePr>
          <p:cNvPr id="2" name="Lentelė 1"/>
          <p:cNvGraphicFramePr>
            <a:graphicFrameLocks noGrp="1"/>
          </p:cNvGraphicFramePr>
          <p:nvPr>
            <p:extLst/>
          </p:nvPr>
        </p:nvGraphicFramePr>
        <p:xfrm>
          <a:off x="395536" y="1556792"/>
          <a:ext cx="8352929" cy="5125720"/>
        </p:xfrm>
        <a:graphic>
          <a:graphicData uri="http://schemas.openxmlformats.org/drawingml/2006/table">
            <a:tbl>
              <a:tblPr firstRow="1" bandRow="1">
                <a:tableStyleId>{5C22544A-7EE6-4342-B048-85BDC9FD1C3A}</a:tableStyleId>
              </a:tblPr>
              <a:tblGrid>
                <a:gridCol w="1728193"/>
                <a:gridCol w="1800200"/>
                <a:gridCol w="2302227"/>
                <a:gridCol w="2522309"/>
              </a:tblGrid>
              <a:tr h="370840">
                <a:tc>
                  <a:txBody>
                    <a:bodyPr/>
                    <a:lstStyle/>
                    <a:p>
                      <a:r>
                        <a:rPr lang="lt-LT" dirty="0" smtClean="0"/>
                        <a:t>Institucija</a:t>
                      </a:r>
                      <a:endParaRPr lang="lt-LT" dirty="0"/>
                    </a:p>
                  </a:txBody>
                  <a:tcPr/>
                </a:tc>
                <a:tc>
                  <a:txBody>
                    <a:bodyPr/>
                    <a:lstStyle/>
                    <a:p>
                      <a:r>
                        <a:rPr lang="lt-LT" dirty="0" smtClean="0"/>
                        <a:t>Paskirtis</a:t>
                      </a:r>
                      <a:endParaRPr lang="lt-LT" dirty="0"/>
                    </a:p>
                  </a:txBody>
                  <a:tcPr/>
                </a:tc>
                <a:tc>
                  <a:txBody>
                    <a:bodyPr/>
                    <a:lstStyle/>
                    <a:p>
                      <a:r>
                        <a:rPr lang="lt-LT" dirty="0" smtClean="0"/>
                        <a:t>2007-2013</a:t>
                      </a:r>
                      <a:endParaRPr lang="lt-LT" dirty="0"/>
                    </a:p>
                  </a:txBody>
                  <a:tcPr/>
                </a:tc>
                <a:tc>
                  <a:txBody>
                    <a:bodyPr/>
                    <a:lstStyle/>
                    <a:p>
                      <a:r>
                        <a:rPr lang="lt-LT" dirty="0" smtClean="0"/>
                        <a:t>2014-2020</a:t>
                      </a:r>
                      <a:endParaRPr lang="lt-LT" dirty="0"/>
                    </a:p>
                  </a:txBody>
                  <a:tcPr/>
                </a:tc>
              </a:tr>
              <a:tr h="370840">
                <a:tc>
                  <a:txBody>
                    <a:bodyPr/>
                    <a:lstStyle/>
                    <a:p>
                      <a:r>
                        <a:rPr lang="lt-LT" sz="1600" dirty="0" smtClean="0"/>
                        <a:t>Vyriausybė</a:t>
                      </a:r>
                      <a:endParaRPr lang="lt-LT" sz="1600" dirty="0"/>
                    </a:p>
                  </a:txBody>
                  <a:tcPr/>
                </a:tc>
                <a:tc>
                  <a:txBody>
                    <a:bodyPr/>
                    <a:lstStyle/>
                    <a:p>
                      <a:r>
                        <a:rPr lang="lt-LT" sz="1600" b="1" dirty="0" smtClean="0"/>
                        <a:t>Prioritetai</a:t>
                      </a:r>
                      <a:endParaRPr lang="lt-LT" sz="1600" b="1" dirty="0"/>
                    </a:p>
                  </a:txBody>
                  <a:tcPr/>
                </a:tc>
                <a:tc>
                  <a:txBody>
                    <a:bodyPr/>
                    <a:lstStyle/>
                    <a:p>
                      <a:r>
                        <a:rPr lang="lt-LT" sz="1600" dirty="0" smtClean="0"/>
                        <a:t>Lietuvos regioninės politikos iki 2013 m. strategija</a:t>
                      </a:r>
                      <a:endParaRPr lang="lt-LT" sz="1600" dirty="0"/>
                    </a:p>
                  </a:txBody>
                  <a:tcPr/>
                </a:tc>
                <a:tc>
                  <a:txBody>
                    <a:bodyPr/>
                    <a:lstStyle/>
                    <a:p>
                      <a:r>
                        <a:rPr lang="lt-LT" sz="1600" b="1" dirty="0" smtClean="0"/>
                        <a:t>2014-2020 m. Nacionalinės pažangos programa</a:t>
                      </a:r>
                    </a:p>
                  </a:txBody>
                  <a:tcPr/>
                </a:tc>
              </a:tr>
              <a:tr h="370840">
                <a:tc>
                  <a:txBody>
                    <a:bodyPr/>
                    <a:lstStyle/>
                    <a:p>
                      <a:r>
                        <a:rPr lang="lt-LT" sz="1600" dirty="0" smtClean="0"/>
                        <a:t>Vyriausybė</a:t>
                      </a:r>
                      <a:endParaRPr lang="lt-LT" sz="1600" dirty="0"/>
                    </a:p>
                  </a:txBody>
                  <a:tcPr/>
                </a:tc>
                <a:tc>
                  <a:txBody>
                    <a:bodyPr/>
                    <a:lstStyle/>
                    <a:p>
                      <a:r>
                        <a:rPr lang="lt-LT" sz="1600" baseline="0" dirty="0" smtClean="0"/>
                        <a:t>Koordinavimas tarp ministerijų</a:t>
                      </a:r>
                      <a:endParaRPr lang="lt-LT" sz="1600" dirty="0"/>
                    </a:p>
                  </a:txBody>
                  <a:tcPr/>
                </a:tc>
                <a:tc>
                  <a:txBody>
                    <a:bodyPr/>
                    <a:lstStyle/>
                    <a:p>
                      <a:r>
                        <a:rPr lang="lt-LT" sz="1600" dirty="0" smtClean="0"/>
                        <a:t> Regionų socialinių ir ekonominių skirtumų mažinimo programa;</a:t>
                      </a:r>
                      <a:r>
                        <a:rPr lang="lt-LT" sz="1600" baseline="0" dirty="0" smtClean="0"/>
                        <a:t> probleminių teritorijų plėtros programos</a:t>
                      </a:r>
                      <a:endParaRPr lang="lt-LT" sz="1600" dirty="0"/>
                    </a:p>
                  </a:txBody>
                  <a:tcPr/>
                </a:tc>
                <a:tc>
                  <a:txBody>
                    <a:bodyPr/>
                    <a:lstStyle/>
                    <a:p>
                      <a:r>
                        <a:rPr lang="lt-LT" sz="1600" b="0" dirty="0" smtClean="0"/>
                        <a:t>Prioriteto</a:t>
                      </a:r>
                      <a:r>
                        <a:rPr lang="lt-LT" sz="1600" b="0" baseline="0" dirty="0" smtClean="0"/>
                        <a:t> „Regioninė plėtra“ </a:t>
                      </a:r>
                      <a:r>
                        <a:rPr lang="lt-LT" sz="1600" b="0" baseline="0" dirty="0" err="1" smtClean="0"/>
                        <a:t>tarpinstitucinis</a:t>
                      </a:r>
                      <a:r>
                        <a:rPr lang="lt-LT" sz="1600" b="0" baseline="0" dirty="0" smtClean="0"/>
                        <a:t> veiklos planas;</a:t>
                      </a:r>
                    </a:p>
                    <a:p>
                      <a:pPr marL="0" marR="0" indent="0" algn="l" defTabSz="914400" rtl="0" eaLnBrk="1" fontAlgn="auto" latinLnBrk="0" hangingPunct="1">
                        <a:lnSpc>
                          <a:spcPct val="100000"/>
                        </a:lnSpc>
                        <a:spcBef>
                          <a:spcPts val="0"/>
                        </a:spcBef>
                        <a:spcAft>
                          <a:spcPts val="0"/>
                        </a:spcAft>
                        <a:buClrTx/>
                        <a:buSzTx/>
                        <a:buFontTx/>
                        <a:buNone/>
                        <a:tabLst/>
                        <a:defRPr/>
                      </a:pPr>
                      <a:r>
                        <a:rPr lang="lt-LT" sz="1600" b="0" i="1" dirty="0" smtClean="0">
                          <a:solidFill>
                            <a:schemeClr val="tx2">
                              <a:lumMod val="75000"/>
                            </a:schemeClr>
                          </a:solidFill>
                        </a:rPr>
                        <a:t>Regionų socialinių ir ekonominių skirtumų mažinimo programa); </a:t>
                      </a:r>
                      <a:r>
                        <a:rPr lang="lt-LT" sz="1600" b="0" i="1" baseline="0" dirty="0" smtClean="0">
                          <a:solidFill>
                            <a:schemeClr val="tx2">
                              <a:lumMod val="75000"/>
                            </a:schemeClr>
                          </a:solidFill>
                        </a:rPr>
                        <a:t>probleminių teritorijų plėtros programos</a:t>
                      </a:r>
                      <a:r>
                        <a:rPr lang="lt-LT" sz="1600" b="0" i="1" dirty="0" smtClean="0">
                          <a:solidFill>
                            <a:schemeClr val="tx2">
                              <a:lumMod val="75000"/>
                            </a:schemeClr>
                          </a:solidFill>
                        </a:rPr>
                        <a:t> (užbaigimas).</a:t>
                      </a:r>
                    </a:p>
                    <a:p>
                      <a:endParaRPr lang="lt-LT" sz="1600" b="1" i="1" dirty="0">
                        <a:solidFill>
                          <a:schemeClr val="tx2">
                            <a:lumMod val="75000"/>
                          </a:schemeClr>
                        </a:solidFill>
                      </a:endParaRPr>
                    </a:p>
                  </a:txBody>
                  <a:tcPr/>
                </a:tc>
              </a:tr>
              <a:tr h="370840">
                <a:tc>
                  <a:txBody>
                    <a:bodyPr/>
                    <a:lstStyle/>
                    <a:p>
                      <a:r>
                        <a:rPr lang="lt-LT" sz="1600" dirty="0" smtClean="0"/>
                        <a:t>Regionų plėtros tarybos</a:t>
                      </a:r>
                      <a:endParaRPr lang="lt-LT" sz="1600" dirty="0"/>
                    </a:p>
                  </a:txBody>
                  <a:tcPr/>
                </a:tc>
                <a:tc>
                  <a:txBody>
                    <a:bodyPr/>
                    <a:lstStyle/>
                    <a:p>
                      <a:r>
                        <a:rPr lang="lt-LT" sz="1600" b="1" dirty="0" smtClean="0"/>
                        <a:t>Koordinavimas regione</a:t>
                      </a:r>
                      <a:endParaRPr lang="lt-LT" sz="1600" b="1" dirty="0"/>
                    </a:p>
                  </a:txBody>
                  <a:tcPr/>
                </a:tc>
                <a:tc>
                  <a:txBody>
                    <a:bodyPr/>
                    <a:lstStyle/>
                    <a:p>
                      <a:r>
                        <a:rPr lang="lt-LT" sz="1600" dirty="0" smtClean="0"/>
                        <a:t>Regiono plėtros planas</a:t>
                      </a:r>
                      <a:endParaRPr lang="lt-LT" sz="1600" dirty="0"/>
                    </a:p>
                  </a:txBody>
                  <a:tcPr/>
                </a:tc>
                <a:tc>
                  <a:txBody>
                    <a:bodyPr/>
                    <a:lstStyle/>
                    <a:p>
                      <a:r>
                        <a:rPr lang="lt-LT" sz="1600" b="1" dirty="0" smtClean="0"/>
                        <a:t>Regiono plėtros planas</a:t>
                      </a:r>
                    </a:p>
                  </a:txBody>
                  <a:tcPr/>
                </a:tc>
              </a:tr>
              <a:tr h="370840">
                <a:tc>
                  <a:txBody>
                    <a:bodyPr/>
                    <a:lstStyle/>
                    <a:p>
                      <a:r>
                        <a:rPr lang="lt-LT" sz="1600" dirty="0" smtClean="0"/>
                        <a:t>VRM ir savivaldybės</a:t>
                      </a:r>
                    </a:p>
                  </a:txBody>
                  <a:tcPr/>
                </a:tc>
                <a:tc>
                  <a:txBody>
                    <a:bodyPr/>
                    <a:lstStyle/>
                    <a:p>
                      <a:r>
                        <a:rPr lang="lt-LT" sz="1600" b="1" dirty="0" smtClean="0"/>
                        <a:t>Konkrečių vietovių kompleksinis vystymas</a:t>
                      </a:r>
                      <a:endParaRPr lang="lt-LT" sz="1600" b="1" dirty="0"/>
                    </a:p>
                  </a:txBody>
                  <a:tcPr/>
                </a:tc>
                <a:tc>
                  <a:txBody>
                    <a:bodyPr/>
                    <a:lstStyle/>
                    <a:p>
                      <a:r>
                        <a:rPr lang="lt-LT" sz="1600" i="1" dirty="0" smtClean="0">
                          <a:solidFill>
                            <a:schemeClr val="tx2">
                              <a:lumMod val="75000"/>
                            </a:schemeClr>
                          </a:solidFill>
                        </a:rPr>
                        <a:t>Regioninių centrų</a:t>
                      </a:r>
                      <a:r>
                        <a:rPr lang="lt-LT" sz="1600" i="1" baseline="0" dirty="0" smtClean="0">
                          <a:solidFill>
                            <a:schemeClr val="tx2">
                              <a:lumMod val="75000"/>
                            </a:schemeClr>
                          </a:solidFill>
                        </a:rPr>
                        <a:t> kompleksinės plėtros investicinės programos</a:t>
                      </a:r>
                      <a:endParaRPr lang="lt-LT" sz="1600" i="1" dirty="0">
                        <a:solidFill>
                          <a:schemeClr val="tx2">
                            <a:lumMod val="75000"/>
                          </a:schemeClr>
                        </a:solidFill>
                      </a:endParaRPr>
                    </a:p>
                  </a:txBody>
                  <a:tcPr/>
                </a:tc>
                <a:tc>
                  <a:txBody>
                    <a:bodyPr/>
                    <a:lstStyle/>
                    <a:p>
                      <a:r>
                        <a:rPr lang="lt-LT" sz="1600" b="1" dirty="0" smtClean="0"/>
                        <a:t>Integruotos teritorijų vystymo programos</a:t>
                      </a:r>
                      <a:endParaRPr lang="lt-LT" sz="1600" b="1" dirty="0"/>
                    </a:p>
                  </a:txBody>
                  <a:tcPr/>
                </a:tc>
              </a:tr>
            </a:tbl>
          </a:graphicData>
        </a:graphic>
      </p:graphicFrame>
      <p:cxnSp>
        <p:nvCxnSpPr>
          <p:cNvPr id="10" name="Tiesioji rodyklės jungtis 9"/>
          <p:cNvCxnSpPr/>
          <p:nvPr/>
        </p:nvCxnSpPr>
        <p:spPr>
          <a:xfrm>
            <a:off x="3923928" y="2348880"/>
            <a:ext cx="0" cy="3672408"/>
          </a:xfrm>
          <a:prstGeom prst="straightConnector1">
            <a:avLst/>
          </a:prstGeom>
          <a:ln>
            <a:prstDash val="sysDash"/>
            <a:tailEnd type="triangle"/>
          </a:ln>
        </p:spPr>
        <p:style>
          <a:lnRef idx="3">
            <a:schemeClr val="accent1"/>
          </a:lnRef>
          <a:fillRef idx="0">
            <a:schemeClr val="accent1"/>
          </a:fillRef>
          <a:effectRef idx="2">
            <a:schemeClr val="accent1"/>
          </a:effectRef>
          <a:fontRef idx="minor">
            <a:schemeClr val="tx1"/>
          </a:fontRef>
        </p:style>
      </p:cxnSp>
      <p:cxnSp>
        <p:nvCxnSpPr>
          <p:cNvPr id="11" name="Tiesioji rodyklės jungtis 10"/>
          <p:cNvCxnSpPr/>
          <p:nvPr/>
        </p:nvCxnSpPr>
        <p:spPr>
          <a:xfrm>
            <a:off x="6228184" y="2420888"/>
            <a:ext cx="0" cy="504056"/>
          </a:xfrm>
          <a:prstGeom prst="straightConnector1">
            <a:avLst/>
          </a:prstGeom>
          <a:ln>
            <a:prstDash val="sysDash"/>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3676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Regionų plėtros planų rengimas</a:t>
            </a:r>
            <a:endParaRPr lang="lt-LT" dirty="0"/>
          </a:p>
        </p:txBody>
      </p:sp>
      <p:sp>
        <p:nvSpPr>
          <p:cNvPr id="3" name="Turinio vietos rezervavimo ženklas 2"/>
          <p:cNvSpPr>
            <a:spLocks noGrp="1"/>
          </p:cNvSpPr>
          <p:nvPr>
            <p:ph idx="1"/>
          </p:nvPr>
        </p:nvSpPr>
        <p:spPr/>
        <p:txBody>
          <a:bodyPr/>
          <a:lstStyle/>
          <a:p>
            <a:pPr marL="0" indent="0">
              <a:buNone/>
            </a:pPr>
            <a:r>
              <a:rPr lang="lt-LT" dirty="0" smtClean="0"/>
              <a:t>2014-08-27 atnaujinta regionų plėtros planų rengimo metodika (atsižvelgiant į 2014-2020 m. finansinio laikotarpio sąlygas):</a:t>
            </a:r>
          </a:p>
          <a:p>
            <a:pPr marL="0" indent="0">
              <a:buNone/>
            </a:pPr>
            <a:r>
              <a:rPr lang="lt-LT" dirty="0" smtClean="0"/>
              <a:t>Regioninės plėtros departamento skyriams pavesta pateikti regionų plėtros taryboms svarstyti ir tvirtinti:</a:t>
            </a:r>
          </a:p>
          <a:p>
            <a:r>
              <a:rPr lang="lt-LT" dirty="0"/>
              <a:t>1.1. regionų plėtros planų dalis „Strategija“ iki 2015 m. rugsėjo 1 d.</a:t>
            </a:r>
          </a:p>
          <a:p>
            <a:r>
              <a:rPr lang="lt-LT" dirty="0"/>
              <a:t>1.2. regionų plėtros planų projektus iki 2015 m. spalio 15 d.</a:t>
            </a:r>
          </a:p>
          <a:p>
            <a:pPr marL="0" indent="0">
              <a:buNone/>
            </a:pPr>
            <a:endParaRPr lang="lt-LT" dirty="0" smtClean="0"/>
          </a:p>
          <a:p>
            <a:pPr marL="0" indent="0">
              <a:buNone/>
            </a:pPr>
            <a:r>
              <a:rPr lang="lt-LT" dirty="0" smtClean="0"/>
              <a:t>2</a:t>
            </a:r>
            <a:r>
              <a:rPr lang="lt-LT" dirty="0"/>
              <a:t>. Rengiant regionų plėtros planų projektus </a:t>
            </a:r>
            <a:r>
              <a:rPr lang="lt-LT" dirty="0" smtClean="0"/>
              <a:t>prašome vadovautis </a:t>
            </a:r>
            <a:r>
              <a:rPr lang="lt-LT" dirty="0"/>
              <a:t>regionų plėtros taryboms pateiktais derinti ir kitais viešai paskelbtais ES struktūrinės paramos priemonių finansavimo sąlygų aprašų projektais bei ministerijų pateikta informacija apie lėšų limitus skirtus regionams. Patvirtinus ES struktūrinės paramos priemonių finansavimo sąlygų aprašus regionų plėtros planų projektai pagal poreikį patikslinami. </a:t>
            </a:r>
          </a:p>
          <a:p>
            <a:endParaRPr lang="lt-LT" dirty="0"/>
          </a:p>
        </p:txBody>
      </p:sp>
    </p:spTree>
    <p:extLst>
      <p:ext uri="{BB962C8B-B14F-4D97-AF65-F5344CB8AC3E}">
        <p14:creationId xmlns:p14="http://schemas.microsoft.com/office/powerpoint/2010/main" val="305587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Lentelė 4"/>
          <p:cNvGraphicFramePr>
            <a:graphicFrameLocks noGrp="1"/>
          </p:cNvGraphicFramePr>
          <p:nvPr>
            <p:extLst>
              <p:ext uri="{D42A27DB-BD31-4B8C-83A1-F6EECF244321}">
                <p14:modId xmlns:p14="http://schemas.microsoft.com/office/powerpoint/2010/main" val="3182200911"/>
              </p:ext>
            </p:extLst>
          </p:nvPr>
        </p:nvGraphicFramePr>
        <p:xfrm>
          <a:off x="251520" y="316925"/>
          <a:ext cx="8856986" cy="6377331"/>
        </p:xfrm>
        <a:graphic>
          <a:graphicData uri="http://schemas.openxmlformats.org/drawingml/2006/table">
            <a:tbl>
              <a:tblPr firstRow="1" bandRow="1">
                <a:tableStyleId>{5C22544A-7EE6-4342-B048-85BDC9FD1C3A}</a:tableStyleId>
              </a:tblPr>
              <a:tblGrid>
                <a:gridCol w="2160240"/>
                <a:gridCol w="956678"/>
                <a:gridCol w="956678"/>
                <a:gridCol w="956678"/>
                <a:gridCol w="956678"/>
                <a:gridCol w="956678"/>
                <a:gridCol w="956678"/>
                <a:gridCol w="956678"/>
              </a:tblGrid>
              <a:tr h="924307">
                <a:tc>
                  <a:txBody>
                    <a:bodyPr/>
                    <a:lstStyle/>
                    <a:p>
                      <a:pPr algn="ctr"/>
                      <a:endParaRPr lang="lt-LT" sz="1400" dirty="0">
                        <a:solidFill>
                          <a:schemeClr val="tx1"/>
                        </a:solidFill>
                      </a:endParaRPr>
                    </a:p>
                  </a:txBody>
                  <a:tcPr/>
                </a:tc>
                <a:tc>
                  <a:txBody>
                    <a:bodyPr/>
                    <a:lstStyle/>
                    <a:p>
                      <a:pPr algn="ctr"/>
                      <a:r>
                        <a:rPr lang="lt-LT" sz="1100" dirty="0" smtClean="0">
                          <a:solidFill>
                            <a:schemeClr val="tx1"/>
                          </a:solidFill>
                        </a:rPr>
                        <a:t>Pirminis</a:t>
                      </a:r>
                      <a:r>
                        <a:rPr lang="lt-LT" sz="1100" baseline="0" dirty="0" smtClean="0">
                          <a:solidFill>
                            <a:schemeClr val="tx1"/>
                          </a:solidFill>
                        </a:rPr>
                        <a:t> projektas</a:t>
                      </a:r>
                      <a:endParaRPr lang="lt-LT" sz="1100" dirty="0">
                        <a:solidFill>
                          <a:schemeClr val="tx1"/>
                        </a:solidFill>
                      </a:endParaRPr>
                    </a:p>
                  </a:txBody>
                  <a:tcPr/>
                </a:tc>
                <a:tc>
                  <a:txBody>
                    <a:bodyPr/>
                    <a:lstStyle/>
                    <a:p>
                      <a:pPr algn="ctr"/>
                      <a:r>
                        <a:rPr lang="lt-LT" sz="1100" dirty="0" smtClean="0">
                          <a:solidFill>
                            <a:schemeClr val="tx1"/>
                          </a:solidFill>
                        </a:rPr>
                        <a:t>Konsultacijos</a:t>
                      </a:r>
                      <a:r>
                        <a:rPr lang="lt-LT" sz="1100" baseline="0" dirty="0" smtClean="0">
                          <a:solidFill>
                            <a:schemeClr val="tx1"/>
                          </a:solidFill>
                        </a:rPr>
                        <a:t> su VRM</a:t>
                      </a:r>
                      <a:endParaRPr lang="lt-LT" sz="1100" dirty="0">
                        <a:solidFill>
                          <a:schemeClr val="tx1"/>
                        </a:solidFill>
                      </a:endParaRPr>
                    </a:p>
                  </a:txBody>
                  <a:tcPr/>
                </a:tc>
                <a:tc>
                  <a:txBody>
                    <a:bodyPr/>
                    <a:lstStyle/>
                    <a:p>
                      <a:pPr algn="ctr"/>
                      <a:r>
                        <a:rPr lang="lt-LT" sz="1100" dirty="0" smtClean="0">
                          <a:solidFill>
                            <a:schemeClr val="tx1"/>
                          </a:solidFill>
                        </a:rPr>
                        <a:t>Patobulintas projektas</a:t>
                      </a:r>
                      <a:endParaRPr lang="lt-LT" sz="1100" dirty="0">
                        <a:solidFill>
                          <a:schemeClr val="tx1"/>
                        </a:solidFill>
                      </a:endParaRPr>
                    </a:p>
                  </a:txBody>
                  <a:tcPr/>
                </a:tc>
                <a:tc>
                  <a:txBody>
                    <a:bodyPr/>
                    <a:lstStyle/>
                    <a:p>
                      <a:pPr algn="ctr"/>
                      <a:r>
                        <a:rPr lang="lt-LT" sz="1100" dirty="0" smtClean="0">
                          <a:solidFill>
                            <a:schemeClr val="tx1"/>
                          </a:solidFill>
                        </a:rPr>
                        <a:t>Konsultacijos</a:t>
                      </a:r>
                      <a:r>
                        <a:rPr lang="lt-LT" sz="1100" baseline="0" dirty="0" smtClean="0">
                          <a:solidFill>
                            <a:schemeClr val="tx1"/>
                          </a:solidFill>
                        </a:rPr>
                        <a:t> su ministerijomis</a:t>
                      </a:r>
                      <a:endParaRPr lang="lt-LT" sz="11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t-LT" sz="1100" dirty="0" smtClean="0">
                          <a:solidFill>
                            <a:schemeClr val="tx1"/>
                          </a:solidFill>
                        </a:rPr>
                        <a:t>Savivaldybių tarybų</a:t>
                      </a:r>
                      <a:r>
                        <a:rPr lang="lt-LT" sz="1100" baseline="0" dirty="0" smtClean="0">
                          <a:solidFill>
                            <a:schemeClr val="tx1"/>
                          </a:solidFill>
                        </a:rPr>
                        <a:t> </a:t>
                      </a:r>
                      <a:r>
                        <a:rPr lang="lt-LT" sz="1100" dirty="0" smtClean="0">
                          <a:solidFill>
                            <a:schemeClr val="tx1"/>
                          </a:solidFill>
                        </a:rPr>
                        <a:t>sprendimai</a:t>
                      </a:r>
                    </a:p>
                    <a:p>
                      <a:pPr algn="ctr"/>
                      <a:endParaRPr lang="lt-LT" sz="1100" dirty="0">
                        <a:solidFill>
                          <a:schemeClr val="tx1"/>
                        </a:solidFill>
                      </a:endParaRPr>
                    </a:p>
                  </a:txBody>
                  <a:tcPr/>
                </a:tc>
                <a:tc>
                  <a:txBody>
                    <a:bodyPr/>
                    <a:lstStyle/>
                    <a:p>
                      <a:pPr algn="ctr"/>
                      <a:r>
                        <a:rPr lang="lt-LT" sz="1100" dirty="0" smtClean="0">
                          <a:solidFill>
                            <a:schemeClr val="tx1"/>
                          </a:solidFill>
                        </a:rPr>
                        <a:t>Regiono plėtros</a:t>
                      </a:r>
                      <a:r>
                        <a:rPr lang="lt-LT" sz="1100" baseline="0" dirty="0" smtClean="0">
                          <a:solidFill>
                            <a:schemeClr val="tx1"/>
                          </a:solidFill>
                        </a:rPr>
                        <a:t> tarybos sprendimas</a:t>
                      </a:r>
                      <a:endParaRPr lang="lt-LT" sz="1100" dirty="0">
                        <a:solidFill>
                          <a:schemeClr val="tx1"/>
                        </a:solidFill>
                      </a:endParaRPr>
                    </a:p>
                  </a:txBody>
                  <a:tcPr/>
                </a:tc>
                <a:tc>
                  <a:txBody>
                    <a:bodyPr/>
                    <a:lstStyle/>
                    <a:p>
                      <a:pPr algn="ctr"/>
                      <a:r>
                        <a:rPr lang="lt-LT" sz="1100" dirty="0" smtClean="0">
                          <a:solidFill>
                            <a:schemeClr val="tx1"/>
                          </a:solidFill>
                        </a:rPr>
                        <a:t>Derinimas su ministerijomis</a:t>
                      </a:r>
                      <a:r>
                        <a:rPr lang="lt-LT" sz="1100" baseline="0" dirty="0" smtClean="0">
                          <a:solidFill>
                            <a:schemeClr val="tx1"/>
                          </a:solidFill>
                        </a:rPr>
                        <a:t> ir tvirtinimas VRM</a:t>
                      </a:r>
                      <a:endParaRPr lang="lt-LT" sz="1100" dirty="0">
                        <a:solidFill>
                          <a:schemeClr val="tx1"/>
                        </a:solidFill>
                      </a:endParaRPr>
                    </a:p>
                  </a:txBody>
                  <a:tcPr/>
                </a:tc>
              </a:tr>
              <a:tr h="322696">
                <a:tc>
                  <a:txBody>
                    <a:bodyPr/>
                    <a:lstStyle/>
                    <a:p>
                      <a:pPr algn="l" fontAlgn="b"/>
                      <a:r>
                        <a:rPr lang="lt-LT" sz="1400" b="1" i="0" u="none" strike="noStrike" dirty="0" smtClean="0">
                          <a:solidFill>
                            <a:srgbClr val="000000"/>
                          </a:solidFill>
                          <a:effectLst/>
                          <a:latin typeface="+mj-lt"/>
                        </a:rPr>
                        <a:t>Alytaus regiono ITVP</a:t>
                      </a:r>
                      <a:endParaRPr lang="lt-LT" sz="1400" b="1" i="0" u="none" strike="noStrike" dirty="0">
                        <a:solidFill>
                          <a:srgbClr val="000000"/>
                        </a:solidFill>
                        <a:effectLst/>
                        <a:latin typeface="+mj-lt"/>
                      </a:endParaRP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a:latin typeface="+mj-lt"/>
                      </a:endParaRPr>
                    </a:p>
                  </a:txBody>
                  <a:tcPr>
                    <a:solidFill>
                      <a:schemeClr val="accent2"/>
                    </a:solidFill>
                  </a:tcPr>
                </a:tc>
                <a:tc>
                  <a:txBody>
                    <a:bodyPr/>
                    <a:lstStyle/>
                    <a:p>
                      <a:endParaRPr lang="lt-LT" sz="1200">
                        <a:latin typeface="+mj-lt"/>
                      </a:endParaRPr>
                    </a:p>
                  </a:txBody>
                  <a:tcPr/>
                </a:tc>
                <a:tc>
                  <a:txBody>
                    <a:bodyPr/>
                    <a:lstStyle/>
                    <a:p>
                      <a:endParaRPr lang="lt-LT" sz="1200" dirty="0">
                        <a:latin typeface="+mj-lt"/>
                      </a:endParaRPr>
                    </a:p>
                  </a:txBody>
                  <a:tcPr/>
                </a:tc>
                <a:tc>
                  <a:txBody>
                    <a:bodyPr/>
                    <a:lstStyle/>
                    <a:p>
                      <a:endParaRPr lang="lt-LT" sz="1200" b="1" dirty="0">
                        <a:latin typeface="+mj-lt"/>
                      </a:endParaRPr>
                    </a:p>
                  </a:txBody>
                  <a:tcPr/>
                </a:tc>
              </a:tr>
              <a:tr h="322696">
                <a:tc>
                  <a:txBody>
                    <a:bodyPr/>
                    <a:lstStyle/>
                    <a:p>
                      <a:pPr algn="l" fontAlgn="b"/>
                      <a:r>
                        <a:rPr lang="lt-LT" sz="1400" b="1" i="0" u="none" strike="noStrike" dirty="0">
                          <a:solidFill>
                            <a:srgbClr val="000000"/>
                          </a:solidFill>
                          <a:effectLst/>
                          <a:latin typeface="+mj-lt"/>
                        </a:rPr>
                        <a:t>Kauno miesto ITVP</a:t>
                      </a: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rgbClr val="E9EDF4"/>
                    </a:solidFill>
                  </a:tcPr>
                </a:tc>
                <a:tc>
                  <a:txBody>
                    <a:bodyPr/>
                    <a:lstStyle/>
                    <a:p>
                      <a:endParaRPr lang="lt-LT" sz="12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1" kern="1200" dirty="0" smtClean="0">
                        <a:solidFill>
                          <a:schemeClr val="dk1"/>
                        </a:solidFill>
                        <a:latin typeface="+mn-lt"/>
                        <a:ea typeface="+mn-ea"/>
                        <a:cs typeface="+mn-cs"/>
                      </a:endParaRPr>
                    </a:p>
                  </a:txBody>
                  <a:tcPr/>
                </a:tc>
              </a:tr>
              <a:tr h="322696">
                <a:tc>
                  <a:txBody>
                    <a:bodyPr/>
                    <a:lstStyle/>
                    <a:p>
                      <a:pPr algn="l" fontAlgn="b"/>
                      <a:r>
                        <a:rPr lang="lt-LT" sz="1400" b="1" i="0" u="none" strike="noStrike" dirty="0">
                          <a:solidFill>
                            <a:srgbClr val="000000"/>
                          </a:solidFill>
                          <a:effectLst/>
                          <a:latin typeface="+mj-lt"/>
                        </a:rPr>
                        <a:t>Kauno regiono ITVP</a:t>
                      </a: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rgbClr val="D0D8E8"/>
                    </a:solidFill>
                  </a:tcPr>
                </a:tc>
                <a:tc>
                  <a:txBody>
                    <a:bodyPr/>
                    <a:lstStyle/>
                    <a:p>
                      <a:endParaRPr lang="lt-LT" sz="12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1" kern="1200" dirty="0" smtClean="0">
                        <a:solidFill>
                          <a:schemeClr val="dk1"/>
                        </a:solidFill>
                        <a:latin typeface="+mn-lt"/>
                        <a:ea typeface="+mn-ea"/>
                        <a:cs typeface="+mn-cs"/>
                      </a:endParaRPr>
                    </a:p>
                  </a:txBody>
                  <a:tcPr/>
                </a:tc>
              </a:tr>
              <a:tr h="379607">
                <a:tc>
                  <a:txBody>
                    <a:bodyPr/>
                    <a:lstStyle/>
                    <a:p>
                      <a:pPr algn="l" fontAlgn="b"/>
                      <a:r>
                        <a:rPr lang="lt-LT" sz="1400" b="1" i="0" u="none" strike="noStrike" dirty="0">
                          <a:solidFill>
                            <a:srgbClr val="000000"/>
                          </a:solidFill>
                          <a:effectLst/>
                          <a:latin typeface="+mj-lt"/>
                        </a:rPr>
                        <a:t>Klaipėdos miesto ITVP</a:t>
                      </a: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1" kern="1200" dirty="0" smtClean="0">
                        <a:solidFill>
                          <a:schemeClr val="dk1"/>
                        </a:solidFill>
                        <a:latin typeface="+mn-lt"/>
                        <a:ea typeface="+mn-ea"/>
                        <a:cs typeface="+mn-cs"/>
                      </a:endParaRPr>
                    </a:p>
                  </a:txBody>
                  <a:tcPr>
                    <a:solidFill>
                      <a:srgbClr val="E9EDF4"/>
                    </a:solidFill>
                  </a:tcPr>
                </a:tc>
              </a:tr>
              <a:tr h="379607">
                <a:tc>
                  <a:txBody>
                    <a:bodyPr/>
                    <a:lstStyle/>
                    <a:p>
                      <a:pPr algn="l" fontAlgn="b"/>
                      <a:r>
                        <a:rPr lang="lt-LT" sz="1400" b="1" i="0" u="none" strike="noStrike" dirty="0">
                          <a:solidFill>
                            <a:srgbClr val="000000"/>
                          </a:solidFill>
                          <a:effectLst/>
                          <a:latin typeface="+mj-lt"/>
                        </a:rPr>
                        <a:t>Klaipėdos regiono ITVP</a:t>
                      </a: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a:latin typeface="+mj-lt"/>
                      </a:endParaRPr>
                    </a:p>
                  </a:txBody>
                  <a:tcPr/>
                </a:tc>
                <a:tc>
                  <a:txBody>
                    <a:bodyPr/>
                    <a:lstStyle/>
                    <a:p>
                      <a:endParaRPr lang="lt-LT" sz="12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1" kern="1200" dirty="0" smtClean="0">
                        <a:solidFill>
                          <a:schemeClr val="dk1"/>
                        </a:solidFill>
                        <a:latin typeface="+mn-lt"/>
                        <a:ea typeface="+mn-ea"/>
                        <a:cs typeface="+mn-cs"/>
                      </a:endParaRPr>
                    </a:p>
                  </a:txBody>
                  <a:tcPr/>
                </a:tc>
              </a:tr>
              <a:tr h="379607">
                <a:tc>
                  <a:txBody>
                    <a:bodyPr/>
                    <a:lstStyle/>
                    <a:p>
                      <a:pPr algn="l" fontAlgn="b"/>
                      <a:r>
                        <a:rPr lang="lt-LT" sz="1400" b="1" i="0" u="none" strike="noStrike" dirty="0">
                          <a:solidFill>
                            <a:srgbClr val="000000"/>
                          </a:solidFill>
                          <a:effectLst/>
                          <a:latin typeface="+mj-lt"/>
                        </a:rPr>
                        <a:t>Marijampolės regiono ITVP</a:t>
                      </a: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1" kern="1200" dirty="0" smtClean="0">
                        <a:solidFill>
                          <a:schemeClr val="dk1"/>
                        </a:solidFill>
                        <a:latin typeface="+mn-lt"/>
                        <a:ea typeface="+mn-ea"/>
                        <a:cs typeface="+mn-cs"/>
                      </a:endParaRPr>
                    </a:p>
                  </a:txBody>
                  <a:tcPr>
                    <a:solidFill>
                      <a:schemeClr val="accent2"/>
                    </a:solidFill>
                  </a:tcPr>
                </a:tc>
              </a:tr>
              <a:tr h="379607">
                <a:tc>
                  <a:txBody>
                    <a:bodyPr/>
                    <a:lstStyle/>
                    <a:p>
                      <a:pPr algn="l" fontAlgn="b"/>
                      <a:r>
                        <a:rPr lang="lt-LT" sz="1400" b="1" i="0" u="none" strike="noStrike" dirty="0">
                          <a:solidFill>
                            <a:srgbClr val="000000"/>
                          </a:solidFill>
                          <a:effectLst/>
                          <a:latin typeface="+mj-lt"/>
                        </a:rPr>
                        <a:t>Panevėžio miesto ITVP</a:t>
                      </a: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rgbClr val="D0D8E8"/>
                    </a:solidFill>
                  </a:tcPr>
                </a:tc>
                <a:tc>
                  <a:txBody>
                    <a:bodyPr/>
                    <a:lstStyle/>
                    <a:p>
                      <a:endParaRPr lang="lt-LT" sz="1200" b="1" dirty="0">
                        <a:latin typeface="+mj-lt"/>
                      </a:endParaRPr>
                    </a:p>
                  </a:txBody>
                  <a:tcPr/>
                </a:tc>
              </a:tr>
              <a:tr h="379607">
                <a:tc>
                  <a:txBody>
                    <a:bodyPr/>
                    <a:lstStyle/>
                    <a:p>
                      <a:pPr algn="l" fontAlgn="b"/>
                      <a:r>
                        <a:rPr lang="lt-LT" sz="1400" b="1" i="0" u="none" strike="noStrike" dirty="0">
                          <a:solidFill>
                            <a:srgbClr val="000000"/>
                          </a:solidFill>
                          <a:effectLst/>
                          <a:latin typeface="+mj-lt"/>
                        </a:rPr>
                        <a:t>Panevėžio regiono ITVP</a:t>
                      </a: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tc>
                <a:tc>
                  <a:txBody>
                    <a:bodyPr/>
                    <a:lstStyle/>
                    <a:p>
                      <a:endParaRPr lang="lt-LT" sz="12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1" kern="1200" dirty="0" smtClean="0">
                        <a:solidFill>
                          <a:schemeClr val="dk1"/>
                        </a:solidFill>
                        <a:latin typeface="+mn-lt"/>
                        <a:ea typeface="+mn-ea"/>
                        <a:cs typeface="+mn-cs"/>
                      </a:endParaRPr>
                    </a:p>
                  </a:txBody>
                  <a:tcPr/>
                </a:tc>
              </a:tr>
              <a:tr h="322696">
                <a:tc>
                  <a:txBody>
                    <a:bodyPr/>
                    <a:lstStyle/>
                    <a:p>
                      <a:pPr algn="l" fontAlgn="b"/>
                      <a:r>
                        <a:rPr lang="lt-LT" sz="1400" b="1" i="0" u="none" strike="noStrike" dirty="0">
                          <a:solidFill>
                            <a:srgbClr val="000000"/>
                          </a:solidFill>
                          <a:effectLst/>
                          <a:latin typeface="+mj-lt"/>
                        </a:rPr>
                        <a:t>Šiaulių miesto ITVP</a:t>
                      </a: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tc>
                <a:tc>
                  <a:txBody>
                    <a:bodyPr/>
                    <a:lstStyle/>
                    <a:p>
                      <a:endParaRPr lang="lt-LT" sz="12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1" kern="1200" dirty="0" smtClean="0">
                        <a:solidFill>
                          <a:schemeClr val="dk1"/>
                        </a:solidFill>
                        <a:latin typeface="+mn-lt"/>
                        <a:ea typeface="+mn-ea"/>
                        <a:cs typeface="+mn-cs"/>
                      </a:endParaRPr>
                    </a:p>
                  </a:txBody>
                  <a:tcPr/>
                </a:tc>
              </a:tr>
              <a:tr h="322696">
                <a:tc>
                  <a:txBody>
                    <a:bodyPr/>
                    <a:lstStyle/>
                    <a:p>
                      <a:pPr algn="l" fontAlgn="b"/>
                      <a:r>
                        <a:rPr lang="lt-LT" sz="1400" b="1" i="0" u="none" strike="noStrike" dirty="0">
                          <a:solidFill>
                            <a:srgbClr val="000000"/>
                          </a:solidFill>
                          <a:effectLst/>
                          <a:latin typeface="+mj-lt"/>
                        </a:rPr>
                        <a:t>Šiaulių regiono ITVP</a:t>
                      </a: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rgbClr val="E9EDF4"/>
                    </a:solidFill>
                  </a:tcPr>
                </a:tc>
                <a:tc>
                  <a:txBody>
                    <a:bodyPr/>
                    <a:lstStyle/>
                    <a:p>
                      <a:endParaRPr lang="lt-LT" sz="12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1" kern="1200" dirty="0" smtClean="0">
                        <a:solidFill>
                          <a:schemeClr val="dk1"/>
                        </a:solidFill>
                        <a:latin typeface="+mn-lt"/>
                        <a:ea typeface="+mn-ea"/>
                        <a:cs typeface="+mn-cs"/>
                      </a:endParaRPr>
                    </a:p>
                  </a:txBody>
                  <a:tcPr/>
                </a:tc>
              </a:tr>
              <a:tr h="322696">
                <a:tc>
                  <a:txBody>
                    <a:bodyPr/>
                    <a:lstStyle/>
                    <a:p>
                      <a:pPr algn="l" fontAlgn="b"/>
                      <a:r>
                        <a:rPr lang="lt-LT" sz="1400" b="1" i="0" u="none" strike="noStrike" dirty="0">
                          <a:solidFill>
                            <a:srgbClr val="000000"/>
                          </a:solidFill>
                          <a:effectLst/>
                          <a:latin typeface="+mj-lt"/>
                        </a:rPr>
                        <a:t>Tauragės regiono ITVP</a:t>
                      </a: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rgbClr val="D0D8E8"/>
                    </a:solidFill>
                  </a:tcPr>
                </a:tc>
                <a:tc>
                  <a:txBody>
                    <a:bodyPr/>
                    <a:lstStyle/>
                    <a:p>
                      <a:endParaRPr lang="lt-LT" sz="12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1" kern="1200" dirty="0" smtClean="0">
                        <a:solidFill>
                          <a:schemeClr val="dk1"/>
                        </a:solidFill>
                        <a:latin typeface="+mn-lt"/>
                        <a:ea typeface="+mn-ea"/>
                        <a:cs typeface="+mn-cs"/>
                      </a:endParaRPr>
                    </a:p>
                  </a:txBody>
                  <a:tcPr/>
                </a:tc>
              </a:tr>
              <a:tr h="322696">
                <a:tc>
                  <a:txBody>
                    <a:bodyPr/>
                    <a:lstStyle/>
                    <a:p>
                      <a:pPr algn="l" fontAlgn="b"/>
                      <a:r>
                        <a:rPr lang="lt-LT" sz="1400" b="1" i="0" u="none" strike="noStrike" dirty="0" smtClean="0">
                          <a:solidFill>
                            <a:srgbClr val="000000"/>
                          </a:solidFill>
                          <a:effectLst/>
                          <a:latin typeface="+mj-lt"/>
                        </a:rPr>
                        <a:t>Telšių regiono ITVP</a:t>
                      </a:r>
                      <a:endParaRPr lang="lt-LT" sz="1400" b="1" i="0" u="none" strike="noStrike" dirty="0">
                        <a:solidFill>
                          <a:srgbClr val="000000"/>
                        </a:solidFill>
                        <a:effectLst/>
                        <a:latin typeface="+mj-lt"/>
                      </a:endParaRP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1" kern="1200" dirty="0" smtClean="0">
                        <a:solidFill>
                          <a:schemeClr val="dk1"/>
                        </a:solidFill>
                        <a:latin typeface="+mn-lt"/>
                        <a:ea typeface="+mn-ea"/>
                        <a:cs typeface="+mn-cs"/>
                      </a:endParaRPr>
                    </a:p>
                  </a:txBody>
                  <a:tcPr>
                    <a:solidFill>
                      <a:schemeClr val="accent2"/>
                    </a:solidFill>
                  </a:tcPr>
                </a:tc>
              </a:tr>
              <a:tr h="322696">
                <a:tc>
                  <a:txBody>
                    <a:bodyPr/>
                    <a:lstStyle/>
                    <a:p>
                      <a:pPr algn="l" fontAlgn="b"/>
                      <a:r>
                        <a:rPr lang="lt-LT" sz="1400" b="1" i="0" u="none" strike="noStrike" dirty="0" smtClean="0">
                          <a:solidFill>
                            <a:srgbClr val="000000"/>
                          </a:solidFill>
                          <a:effectLst/>
                          <a:latin typeface="+mj-lt"/>
                        </a:rPr>
                        <a:t>Klaipėdos </a:t>
                      </a:r>
                      <a:r>
                        <a:rPr lang="lt-LT" sz="1400" b="1" i="0" u="none" strike="noStrike" dirty="0">
                          <a:solidFill>
                            <a:srgbClr val="000000"/>
                          </a:solidFill>
                          <a:effectLst/>
                          <a:latin typeface="+mj-lt"/>
                        </a:rPr>
                        <a:t>regiono ITVP</a:t>
                      </a:r>
                    </a:p>
                  </a:txBody>
                  <a:tcPr marL="9525" marR="9525" marT="9525" marB="0" anchor="ctr"/>
                </a:tc>
                <a:tc>
                  <a:txBody>
                    <a:bodyPr/>
                    <a:lstStyle/>
                    <a:p>
                      <a:endParaRPr lang="lt-LT" sz="1200">
                        <a:latin typeface="+mj-lt"/>
                      </a:endParaRPr>
                    </a:p>
                  </a:txBody>
                  <a:tcPr>
                    <a:solidFill>
                      <a:schemeClr val="accent2"/>
                    </a:solidFill>
                  </a:tcPr>
                </a:tc>
                <a:tc>
                  <a:txBody>
                    <a:bodyPr/>
                    <a:lstStyle/>
                    <a:p>
                      <a:endParaRPr lang="lt-LT" sz="120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rgbClr val="E9EDF4"/>
                    </a:solidFill>
                  </a:tcPr>
                </a:tc>
                <a:tc>
                  <a:txBody>
                    <a:bodyPr/>
                    <a:lstStyle/>
                    <a:p>
                      <a:endParaRPr lang="lt-LT" sz="12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1" kern="1200" dirty="0" smtClean="0">
                        <a:solidFill>
                          <a:schemeClr val="dk1"/>
                        </a:solidFill>
                        <a:latin typeface="+mn-lt"/>
                        <a:ea typeface="+mn-ea"/>
                        <a:cs typeface="+mn-cs"/>
                      </a:endParaRPr>
                    </a:p>
                  </a:txBody>
                  <a:tcPr/>
                </a:tc>
              </a:tr>
              <a:tr h="322696">
                <a:tc>
                  <a:txBody>
                    <a:bodyPr/>
                    <a:lstStyle/>
                    <a:p>
                      <a:pPr algn="l" fontAlgn="b"/>
                      <a:r>
                        <a:rPr lang="lt-LT" sz="1400" b="1" i="0" u="none" strike="noStrike" dirty="0">
                          <a:solidFill>
                            <a:srgbClr val="000000"/>
                          </a:solidFill>
                          <a:effectLst/>
                          <a:latin typeface="+mj-lt"/>
                        </a:rPr>
                        <a:t>Utenos regiono ITVP</a:t>
                      </a: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tc>
                <a:tc>
                  <a:txBody>
                    <a:bodyPr/>
                    <a:lstStyle/>
                    <a:p>
                      <a:endParaRPr lang="lt-LT" sz="12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1" kern="1200" dirty="0" smtClean="0">
                        <a:solidFill>
                          <a:schemeClr val="dk1"/>
                        </a:solidFill>
                        <a:latin typeface="+mn-lt"/>
                        <a:ea typeface="+mn-ea"/>
                        <a:cs typeface="+mn-cs"/>
                      </a:endParaRPr>
                    </a:p>
                  </a:txBody>
                  <a:tcPr/>
                </a:tc>
              </a:tr>
              <a:tr h="322696">
                <a:tc>
                  <a:txBody>
                    <a:bodyPr/>
                    <a:lstStyle/>
                    <a:p>
                      <a:pPr algn="l" fontAlgn="b"/>
                      <a:r>
                        <a:rPr lang="lt-LT" sz="1400" b="1" i="0" u="none" strike="noStrike" dirty="0">
                          <a:solidFill>
                            <a:srgbClr val="000000"/>
                          </a:solidFill>
                          <a:effectLst/>
                          <a:latin typeface="+mj-lt"/>
                        </a:rPr>
                        <a:t>Vilniaus miesto ITVP</a:t>
                      </a: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b="1" dirty="0">
                        <a:latin typeface="+mj-lt"/>
                      </a:endParaRPr>
                    </a:p>
                  </a:txBody>
                  <a:tcPr>
                    <a:solidFill>
                      <a:schemeClr val="accent3">
                        <a:lumMod val="50000"/>
                      </a:schemeClr>
                    </a:solidFill>
                  </a:tcPr>
                </a:tc>
              </a:tr>
              <a:tr h="322696">
                <a:tc>
                  <a:txBody>
                    <a:bodyPr/>
                    <a:lstStyle/>
                    <a:p>
                      <a:pPr algn="l" fontAlgn="b"/>
                      <a:r>
                        <a:rPr lang="lt-LT" sz="1400" b="1" i="0" u="none" strike="noStrike" dirty="0">
                          <a:solidFill>
                            <a:srgbClr val="000000"/>
                          </a:solidFill>
                          <a:effectLst/>
                          <a:latin typeface="+mj-lt"/>
                        </a:rPr>
                        <a:t>Vilniaus regiono ITVP</a:t>
                      </a:r>
                    </a:p>
                  </a:txBody>
                  <a:tcPr marL="9525" marR="9525" marT="9525" marB="0" anchor="ct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endParaRPr lang="lt-LT" sz="1200" dirty="0">
                        <a:latin typeface="+mj-lt"/>
                      </a:endParaRPr>
                    </a:p>
                  </a:txBody>
                  <a:tcPr>
                    <a:solidFill>
                      <a:schemeClr val="accent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t-LT" sz="1200" b="1" kern="1200" dirty="0" smtClean="0">
                        <a:solidFill>
                          <a:schemeClr val="dk1"/>
                        </a:solidFill>
                        <a:latin typeface="+mn-lt"/>
                        <a:ea typeface="+mn-ea"/>
                        <a:cs typeface="+mn-cs"/>
                      </a:endParaRPr>
                    </a:p>
                  </a:txBody>
                  <a:tcPr>
                    <a:solidFill>
                      <a:schemeClr val="accent2"/>
                    </a:solidFill>
                  </a:tcPr>
                </a:tc>
              </a:tr>
            </a:tbl>
          </a:graphicData>
        </a:graphic>
      </p:graphicFrame>
      <p:sp>
        <p:nvSpPr>
          <p:cNvPr id="6" name="TextBox 5"/>
          <p:cNvSpPr txBox="1"/>
          <p:nvPr/>
        </p:nvSpPr>
        <p:spPr>
          <a:xfrm>
            <a:off x="971600" y="-7709"/>
            <a:ext cx="7344816" cy="369332"/>
          </a:xfrm>
          <a:prstGeom prst="rect">
            <a:avLst/>
          </a:prstGeom>
          <a:noFill/>
        </p:spPr>
        <p:txBody>
          <a:bodyPr wrap="square" rtlCol="0">
            <a:spAutoFit/>
          </a:bodyPr>
          <a:lstStyle/>
          <a:p>
            <a:pPr algn="ctr"/>
            <a:r>
              <a:rPr lang="lt-LT" b="1" dirty="0" smtClean="0"/>
              <a:t>Integruotų teritorijų vystymo programų rengimo eiga (2015-07-23)</a:t>
            </a:r>
            <a:endParaRPr lang="lt-LT" b="1" dirty="0"/>
          </a:p>
        </p:txBody>
      </p:sp>
    </p:spTree>
    <p:extLst>
      <p:ext uri="{BB962C8B-B14F-4D97-AF65-F5344CB8AC3E}">
        <p14:creationId xmlns:p14="http://schemas.microsoft.com/office/powerpoint/2010/main" val="2024984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51520" y="-100873"/>
            <a:ext cx="8748464" cy="642942"/>
          </a:xfrm>
        </p:spPr>
        <p:txBody>
          <a:bodyPr/>
          <a:lstStyle/>
          <a:p>
            <a:r>
              <a:rPr lang="lt-LT" dirty="0" smtClean="0"/>
              <a:t/>
            </a:r>
            <a:br>
              <a:rPr lang="lt-LT" dirty="0" smtClean="0"/>
            </a:br>
            <a:r>
              <a:rPr lang="lt-LT" sz="2400" dirty="0" smtClean="0"/>
              <a:t>Marijampolės regiono integruota teritorijų vystymo programa</a:t>
            </a:r>
            <a:endParaRPr lang="lt-LT" sz="2400" dirty="0"/>
          </a:p>
        </p:txBody>
      </p:sp>
      <p:graphicFrame>
        <p:nvGraphicFramePr>
          <p:cNvPr id="4" name="Lentelė 3"/>
          <p:cNvGraphicFramePr>
            <a:graphicFrameLocks noGrp="1"/>
          </p:cNvGraphicFramePr>
          <p:nvPr>
            <p:extLst/>
          </p:nvPr>
        </p:nvGraphicFramePr>
        <p:xfrm>
          <a:off x="467544" y="758061"/>
          <a:ext cx="8405058" cy="5964651"/>
        </p:xfrm>
        <a:graphic>
          <a:graphicData uri="http://schemas.openxmlformats.org/drawingml/2006/table">
            <a:tbl>
              <a:tblPr firstRow="1" bandRow="1">
                <a:tableStyleId>{5C22544A-7EE6-4342-B048-85BDC9FD1C3A}</a:tableStyleId>
              </a:tblPr>
              <a:tblGrid>
                <a:gridCol w="4032448"/>
                <a:gridCol w="1584176"/>
                <a:gridCol w="2788434"/>
              </a:tblGrid>
              <a:tr h="363978">
                <a:tc>
                  <a:txBody>
                    <a:bodyPr/>
                    <a:lstStyle/>
                    <a:p>
                      <a:pPr algn="ctr"/>
                      <a:r>
                        <a:rPr lang="lt-LT" dirty="0" smtClean="0"/>
                        <a:t>Darbas</a:t>
                      </a:r>
                      <a:endParaRPr lang="lt-LT" dirty="0"/>
                    </a:p>
                  </a:txBody>
                  <a:tcPr/>
                </a:tc>
                <a:tc>
                  <a:txBody>
                    <a:bodyPr/>
                    <a:lstStyle/>
                    <a:p>
                      <a:pPr algn="ctr"/>
                      <a:r>
                        <a:rPr lang="lt-LT" dirty="0" smtClean="0"/>
                        <a:t>Atsakinga</a:t>
                      </a:r>
                      <a:r>
                        <a:rPr lang="lt-LT" baseline="0" dirty="0" smtClean="0"/>
                        <a:t> šalis</a:t>
                      </a:r>
                      <a:endParaRPr lang="lt-LT" dirty="0"/>
                    </a:p>
                  </a:txBody>
                  <a:tcPr/>
                </a:tc>
                <a:tc>
                  <a:txBody>
                    <a:bodyPr/>
                    <a:lstStyle/>
                    <a:p>
                      <a:pPr algn="ctr"/>
                      <a:r>
                        <a:rPr lang="lt-LT" dirty="0" smtClean="0"/>
                        <a:t>Statusas</a:t>
                      </a:r>
                      <a:endParaRPr lang="lt-LT" dirty="0"/>
                    </a:p>
                  </a:txBody>
                  <a:tcPr/>
                </a:tc>
              </a:tr>
              <a:tr h="576298">
                <a:tc>
                  <a:txBody>
                    <a:bodyPr/>
                    <a:lstStyle/>
                    <a:p>
                      <a:r>
                        <a:rPr lang="lt-LT" sz="1600" dirty="0" smtClean="0"/>
                        <a:t>Parengta</a:t>
                      </a:r>
                      <a:r>
                        <a:rPr lang="lt-LT" sz="1600" baseline="0" dirty="0" smtClean="0"/>
                        <a:t> programa iš esmės atitinka gaires</a:t>
                      </a:r>
                      <a:endParaRPr lang="lt-LT" sz="1600" dirty="0"/>
                    </a:p>
                  </a:txBody>
                  <a:tcPr/>
                </a:tc>
                <a:tc>
                  <a:txBody>
                    <a:bodyPr/>
                    <a:lstStyle/>
                    <a:p>
                      <a:r>
                        <a:rPr lang="lt-LT" sz="1600" dirty="0" smtClean="0"/>
                        <a:t>Savivaldybės, RPD prie VRM</a:t>
                      </a:r>
                      <a:endParaRPr lang="lt-LT" sz="1600" dirty="0"/>
                    </a:p>
                  </a:txBody>
                  <a:tcPr/>
                </a:tc>
                <a:tc>
                  <a:txBody>
                    <a:bodyPr/>
                    <a:lstStyle/>
                    <a:p>
                      <a:endParaRPr lang="lt-LT" sz="1600" dirty="0"/>
                    </a:p>
                  </a:txBody>
                  <a:tcPr/>
                </a:tc>
              </a:tr>
              <a:tr h="576298">
                <a:tc>
                  <a:txBody>
                    <a:bodyPr/>
                    <a:lstStyle/>
                    <a:p>
                      <a:r>
                        <a:rPr lang="lt-LT" sz="1600" dirty="0" smtClean="0"/>
                        <a:t>Konsultuotasi su ministerijomis,</a:t>
                      </a:r>
                      <a:r>
                        <a:rPr lang="lt-LT" sz="1600" baseline="0" dirty="0" smtClean="0"/>
                        <a:t> įvertinti pasiūlymai</a:t>
                      </a:r>
                      <a:endParaRPr lang="lt-L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600" dirty="0" smtClean="0"/>
                        <a:t>Savivaldybės, RPD prie VRM</a:t>
                      </a:r>
                    </a:p>
                  </a:txBody>
                  <a:tcPr/>
                </a:tc>
                <a:tc>
                  <a:txBody>
                    <a:bodyPr/>
                    <a:lstStyle/>
                    <a:p>
                      <a:endParaRPr lang="lt-LT" sz="1600" dirty="0"/>
                    </a:p>
                  </a:txBody>
                  <a:tcPr/>
                </a:tc>
              </a:tr>
              <a:tr h="5762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600" dirty="0" smtClean="0"/>
                        <a:t>Priimtas sprendimas savivaldybės taryboje</a:t>
                      </a:r>
                    </a:p>
                    <a:p>
                      <a:pPr marL="0" marR="0" indent="0" algn="l" defTabSz="914400" rtl="0" eaLnBrk="1" fontAlgn="auto" latinLnBrk="0" hangingPunct="1">
                        <a:lnSpc>
                          <a:spcPct val="100000"/>
                        </a:lnSpc>
                        <a:spcBef>
                          <a:spcPts val="0"/>
                        </a:spcBef>
                        <a:spcAft>
                          <a:spcPts val="0"/>
                        </a:spcAft>
                        <a:buClrTx/>
                        <a:buSzTx/>
                        <a:buFontTx/>
                        <a:buNone/>
                        <a:tabLst/>
                        <a:defRPr/>
                      </a:pPr>
                      <a:endParaRPr lang="lt-LT" sz="1600" dirty="0"/>
                    </a:p>
                  </a:txBody>
                  <a:tcPr/>
                </a:tc>
                <a:tc>
                  <a:txBody>
                    <a:bodyPr/>
                    <a:lstStyle/>
                    <a:p>
                      <a:r>
                        <a:rPr lang="lt-LT" sz="1600" dirty="0" smtClean="0"/>
                        <a:t>Savivaldybės</a:t>
                      </a:r>
                    </a:p>
                  </a:txBody>
                  <a:tcPr/>
                </a:tc>
                <a:tc>
                  <a:txBody>
                    <a:bodyPr/>
                    <a:lstStyle/>
                    <a:p>
                      <a:endParaRPr lang="lt-LT" sz="1600" dirty="0"/>
                    </a:p>
                  </a:txBody>
                  <a:tcPr/>
                </a:tc>
              </a:tr>
              <a:tr h="353279">
                <a:tc>
                  <a:txBody>
                    <a:bodyPr/>
                    <a:lstStyle/>
                    <a:p>
                      <a:r>
                        <a:rPr lang="lt-LT" sz="1600" baseline="0" dirty="0" smtClean="0"/>
                        <a:t>Programa pateikta </a:t>
                      </a:r>
                      <a:r>
                        <a:rPr lang="lt-LT" sz="1600" dirty="0" smtClean="0"/>
                        <a:t>svarstyti ir pritarta</a:t>
                      </a:r>
                      <a:r>
                        <a:rPr lang="lt-LT" sz="1600" baseline="0" dirty="0" smtClean="0"/>
                        <a:t> RPT</a:t>
                      </a:r>
                      <a:endParaRPr lang="lt-LT" sz="1600" dirty="0"/>
                    </a:p>
                  </a:txBody>
                  <a:tcPr/>
                </a:tc>
                <a:tc>
                  <a:txBody>
                    <a:bodyPr/>
                    <a:lstStyle/>
                    <a:p>
                      <a:r>
                        <a:rPr lang="lt-LT" sz="1600" dirty="0" smtClean="0"/>
                        <a:t>VRM</a:t>
                      </a:r>
                      <a:endParaRPr lang="lt-LT" sz="1600" dirty="0"/>
                    </a:p>
                  </a:txBody>
                  <a:tcPr/>
                </a:tc>
                <a:tc>
                  <a:txBody>
                    <a:bodyPr/>
                    <a:lstStyle/>
                    <a:p>
                      <a:endParaRPr lang="lt-LT" sz="1600" dirty="0"/>
                    </a:p>
                  </a:txBody>
                  <a:tcPr/>
                </a:tc>
              </a:tr>
              <a:tr h="1304254">
                <a:tc>
                  <a:txBody>
                    <a:bodyPr/>
                    <a:lstStyle/>
                    <a:p>
                      <a:r>
                        <a:rPr lang="lt-LT" sz="1600" dirty="0" smtClean="0"/>
                        <a:t>Užbaigti alternatyvų vertinimą</a:t>
                      </a:r>
                      <a:r>
                        <a:rPr lang="lt-LT" sz="1600" baseline="0" dirty="0" smtClean="0"/>
                        <a:t> (iki programos tvirtinimo), galutinai suderinti  regioninių priemonių </a:t>
                      </a:r>
                      <a:r>
                        <a:rPr lang="lt-LT" sz="1600" baseline="0" dirty="0" err="1" smtClean="0"/>
                        <a:t>asignavimus</a:t>
                      </a:r>
                      <a:r>
                        <a:rPr lang="lt-LT" sz="1600" baseline="0" dirty="0" smtClean="0"/>
                        <a:t> </a:t>
                      </a:r>
                      <a:r>
                        <a:rPr lang="lt-LT" sz="1600" baseline="0" dirty="0" err="1" smtClean="0"/>
                        <a:t>tarrpusavyje</a:t>
                      </a:r>
                      <a:r>
                        <a:rPr lang="lt-LT" sz="1600" baseline="0" dirty="0" smtClean="0"/>
                        <a:t> (neviršijant regiono limito), pateikti konsultacijų suvestinę</a:t>
                      </a:r>
                      <a:endParaRPr lang="lt-L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600" dirty="0" smtClean="0"/>
                        <a:t>Savivaldybės,</a:t>
                      </a:r>
                      <a:r>
                        <a:rPr lang="lt-LT" sz="1600" baseline="0" dirty="0" smtClean="0"/>
                        <a:t> RPD prie VRM</a:t>
                      </a:r>
                      <a:endParaRPr lang="lt-LT" sz="1600" dirty="0" smtClean="0"/>
                    </a:p>
                  </a:txBody>
                  <a:tcPr/>
                </a:tc>
                <a:tc>
                  <a:txBody>
                    <a:bodyPr/>
                    <a:lstStyle/>
                    <a:p>
                      <a:endParaRPr lang="lt-LT" sz="1600" dirty="0"/>
                    </a:p>
                  </a:txBody>
                  <a:tcPr/>
                </a:tc>
              </a:tr>
              <a:tr h="1061602">
                <a:tc>
                  <a:txBody>
                    <a:bodyPr/>
                    <a:lstStyle/>
                    <a:p>
                      <a:r>
                        <a:rPr lang="lt-LT" sz="1600" dirty="0" smtClean="0"/>
                        <a:t>Techniškai</a:t>
                      </a:r>
                      <a:r>
                        <a:rPr lang="lt-LT" sz="1600" baseline="0" dirty="0" smtClean="0"/>
                        <a:t> sutvarkyta programa (pagal suderintą Vilniaus miesto programą), </a:t>
                      </a:r>
                      <a:r>
                        <a:rPr lang="pt-BR" sz="1600" baseline="0" dirty="0" smtClean="0"/>
                        <a:t>parengt</a:t>
                      </a:r>
                      <a:r>
                        <a:rPr lang="lt-LT" sz="1600" baseline="0" dirty="0" err="1" smtClean="0"/>
                        <a:t>os</a:t>
                      </a:r>
                      <a:r>
                        <a:rPr lang="pt-BR" sz="1600" baseline="0" dirty="0" smtClean="0"/>
                        <a:t> trūkstam</a:t>
                      </a:r>
                      <a:r>
                        <a:rPr lang="lt-LT" sz="1600" baseline="0" dirty="0" smtClean="0"/>
                        <a:t>o</a:t>
                      </a:r>
                      <a:r>
                        <a:rPr lang="pt-BR" sz="1600" baseline="0" dirty="0" smtClean="0"/>
                        <a:t>s ar nepilnai aprašyt</a:t>
                      </a:r>
                      <a:r>
                        <a:rPr lang="lt-LT" sz="1600" baseline="0" dirty="0" smtClean="0"/>
                        <a:t>o</a:t>
                      </a:r>
                      <a:r>
                        <a:rPr lang="pt-BR" sz="1600" baseline="0" dirty="0" smtClean="0"/>
                        <a:t>s dal</a:t>
                      </a:r>
                      <a:r>
                        <a:rPr lang="lt-LT" sz="1600" baseline="0" dirty="0" smtClean="0"/>
                        <a:t>y</a:t>
                      </a:r>
                      <a:r>
                        <a:rPr lang="pt-BR" sz="1600" baseline="0" dirty="0" smtClean="0"/>
                        <a:t>s</a:t>
                      </a:r>
                      <a:endParaRPr lang="lt-L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600" dirty="0" smtClean="0"/>
                        <a:t>VRM </a:t>
                      </a:r>
                      <a:endParaRPr lang="lt-LT" sz="1600" dirty="0"/>
                    </a:p>
                  </a:txBody>
                  <a:tcPr/>
                </a:tc>
                <a:tc>
                  <a:txBody>
                    <a:bodyPr/>
                    <a:lstStyle/>
                    <a:p>
                      <a:endParaRPr lang="lt-LT" sz="1600" dirty="0"/>
                    </a:p>
                  </a:txBody>
                  <a:tcPr/>
                </a:tc>
              </a:tr>
              <a:tr h="576298">
                <a:tc>
                  <a:txBody>
                    <a:bodyPr/>
                    <a:lstStyle/>
                    <a:p>
                      <a:r>
                        <a:rPr lang="lt-LT" sz="1600" dirty="0" smtClean="0"/>
                        <a:t>Programą galutinai</a:t>
                      </a:r>
                      <a:r>
                        <a:rPr lang="lt-LT" sz="1600" baseline="0" dirty="0" smtClean="0"/>
                        <a:t> suderinti su ministerijomis</a:t>
                      </a:r>
                      <a:endParaRPr lang="lt-LT" sz="1600" dirty="0"/>
                    </a:p>
                  </a:txBody>
                  <a:tcPr/>
                </a:tc>
                <a:tc>
                  <a:txBody>
                    <a:bodyPr/>
                    <a:lstStyle/>
                    <a:p>
                      <a:r>
                        <a:rPr lang="lt-LT" sz="1600" dirty="0" smtClean="0"/>
                        <a:t>VRM</a:t>
                      </a:r>
                    </a:p>
                    <a:p>
                      <a:endParaRPr lang="lt-LT" sz="1600" dirty="0"/>
                    </a:p>
                  </a:txBody>
                  <a:tcPr/>
                </a:tc>
                <a:tc>
                  <a:txBody>
                    <a:bodyPr/>
                    <a:lstStyle/>
                    <a:p>
                      <a:r>
                        <a:rPr lang="lt-LT" sz="1600" dirty="0" smtClean="0"/>
                        <a:t>(pateikta</a:t>
                      </a:r>
                      <a:r>
                        <a:rPr lang="lt-LT" sz="1600" baseline="0" dirty="0" smtClean="0"/>
                        <a:t> galutiniam derinimui 2015-07-23)</a:t>
                      </a:r>
                      <a:endParaRPr lang="lt-LT" sz="1600" dirty="0"/>
                    </a:p>
                  </a:txBody>
                  <a:tcPr/>
                </a:tc>
              </a:tr>
              <a:tr h="551692">
                <a:tc>
                  <a:txBody>
                    <a:bodyPr/>
                    <a:lstStyle/>
                    <a:p>
                      <a:r>
                        <a:rPr lang="lt-LT" sz="1600" dirty="0" smtClean="0"/>
                        <a:t>Patvirtinti programą</a:t>
                      </a:r>
                      <a:endParaRPr lang="lt-L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600" dirty="0" smtClean="0"/>
                        <a:t>VRM</a:t>
                      </a:r>
                    </a:p>
                  </a:txBody>
                  <a:tcPr/>
                </a:tc>
                <a:tc>
                  <a:txBody>
                    <a:bodyPr/>
                    <a:lstStyle/>
                    <a:p>
                      <a:endParaRPr lang="lt-LT" sz="1600" dirty="0"/>
                    </a:p>
                  </a:txBody>
                  <a:tcPr/>
                </a:tc>
              </a:tr>
            </a:tbl>
          </a:graphicData>
        </a:graphic>
      </p:graphicFrame>
      <p:sp>
        <p:nvSpPr>
          <p:cNvPr id="5" name="Pliusas 4"/>
          <p:cNvSpPr/>
          <p:nvPr/>
        </p:nvSpPr>
        <p:spPr>
          <a:xfrm>
            <a:off x="7131971" y="2350302"/>
            <a:ext cx="432048" cy="432048"/>
          </a:xfrm>
          <a:prstGeom prst="mathPl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lt-LT">
              <a:solidFill>
                <a:schemeClr val="accent3"/>
              </a:solidFill>
            </a:endParaRPr>
          </a:p>
        </p:txBody>
      </p:sp>
      <p:sp>
        <p:nvSpPr>
          <p:cNvPr id="6" name="Pliusas 5"/>
          <p:cNvSpPr/>
          <p:nvPr/>
        </p:nvSpPr>
        <p:spPr>
          <a:xfrm>
            <a:off x="7131710" y="1792853"/>
            <a:ext cx="432048" cy="432048"/>
          </a:xfrm>
          <a:prstGeom prst="mathPl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lt-LT">
              <a:solidFill>
                <a:schemeClr val="accent3"/>
              </a:solidFill>
            </a:endParaRPr>
          </a:p>
        </p:txBody>
      </p:sp>
      <p:sp>
        <p:nvSpPr>
          <p:cNvPr id="15" name="Pliusas 14"/>
          <p:cNvSpPr/>
          <p:nvPr/>
        </p:nvSpPr>
        <p:spPr>
          <a:xfrm>
            <a:off x="7156364" y="2839485"/>
            <a:ext cx="432048" cy="432048"/>
          </a:xfrm>
          <a:prstGeom prst="mathPl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lt-LT">
              <a:solidFill>
                <a:schemeClr val="accent3"/>
              </a:solidFill>
            </a:endParaRPr>
          </a:p>
        </p:txBody>
      </p:sp>
      <p:sp>
        <p:nvSpPr>
          <p:cNvPr id="10" name="Pliusas 9"/>
          <p:cNvSpPr/>
          <p:nvPr/>
        </p:nvSpPr>
        <p:spPr>
          <a:xfrm>
            <a:off x="7164549" y="4820611"/>
            <a:ext cx="432048" cy="432048"/>
          </a:xfrm>
          <a:prstGeom prst="mathPl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lt-LT">
              <a:solidFill>
                <a:schemeClr val="accent3"/>
              </a:solidFill>
            </a:endParaRPr>
          </a:p>
        </p:txBody>
      </p:sp>
      <p:sp>
        <p:nvSpPr>
          <p:cNvPr id="11" name="Pliusas 10"/>
          <p:cNvSpPr/>
          <p:nvPr/>
        </p:nvSpPr>
        <p:spPr>
          <a:xfrm>
            <a:off x="7131710" y="1246198"/>
            <a:ext cx="432048" cy="432048"/>
          </a:xfrm>
          <a:prstGeom prst="mathPl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lt-LT">
              <a:solidFill>
                <a:schemeClr val="accent3"/>
              </a:solidFill>
            </a:endParaRPr>
          </a:p>
        </p:txBody>
      </p:sp>
      <p:sp>
        <p:nvSpPr>
          <p:cNvPr id="7" name="Minusas 6"/>
          <p:cNvSpPr/>
          <p:nvPr/>
        </p:nvSpPr>
        <p:spPr>
          <a:xfrm>
            <a:off x="7164288" y="3724111"/>
            <a:ext cx="432048" cy="360040"/>
          </a:xfrm>
          <a:prstGeom prst="mathMin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lt-LT"/>
          </a:p>
        </p:txBody>
      </p:sp>
      <p:sp>
        <p:nvSpPr>
          <p:cNvPr id="13" name="Minusas 12"/>
          <p:cNvSpPr/>
          <p:nvPr/>
        </p:nvSpPr>
        <p:spPr>
          <a:xfrm>
            <a:off x="7164288" y="5809099"/>
            <a:ext cx="432048" cy="360040"/>
          </a:xfrm>
          <a:prstGeom prst="mathMin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lt-LT"/>
          </a:p>
        </p:txBody>
      </p:sp>
      <p:sp>
        <p:nvSpPr>
          <p:cNvPr id="17" name="Minusas 16"/>
          <p:cNvSpPr/>
          <p:nvPr/>
        </p:nvSpPr>
        <p:spPr>
          <a:xfrm>
            <a:off x="7164288" y="6285938"/>
            <a:ext cx="432048" cy="360040"/>
          </a:xfrm>
          <a:prstGeom prst="mathMin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2364478887"/>
      </p:ext>
    </p:extLst>
  </p:cSld>
  <p:clrMapOvr>
    <a:masterClrMapping/>
  </p:clrMapOvr>
</p:sld>
</file>

<file path=ppt/theme/theme1.xml><?xml version="1.0" encoding="utf-8"?>
<a:theme xmlns:a="http://schemas.openxmlformats.org/drawingml/2006/main" name="4_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17073</TotalTime>
  <Words>1899</Words>
  <Application>Microsoft Office PowerPoint</Application>
  <PresentationFormat>On-screen Show (4:3)</PresentationFormat>
  <Paragraphs>232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4_Office tema</vt:lpstr>
      <vt:lpstr>Regioninė politika, įgyvendinant 2014–2020 m. ES fondų investicijų veiksmų programą   Arūnas Plikšnys regioninės politikos departamento direktorius 2015-07-24</vt:lpstr>
      <vt:lpstr>LIETUVOS REGIONINĖ POLITIKA – REGIONINĖS PLĖTROS ĮSTATYMAS (nauja redakcija įsigaliojo 2014 11 01)</vt:lpstr>
      <vt:lpstr>LRS pasiūlymai dėl naujos Įstatymo koncepcijos (RPĮ pakeitimo 2 straipsnio 3 dalis) (esmė)</vt:lpstr>
      <vt:lpstr>LRV siūlo pripažinti Regioninės plėtros įstatymo pakeitimo įstatymo 2 straipsnio 3 dalį netekusia galios (2015-06-26 LRS pateiktas atitinkamas įstatymo projektas), nes: </vt:lpstr>
      <vt:lpstr>LRV siūlo pripažinti Regioninės plėtros įstatymo pakeitimo įstatymo 2 straipsnio 3 dalį netekusia galios (2015-06-26 LRS pateiktas atitinkamas įstatymo projektas), nes:</vt:lpstr>
      <vt:lpstr>PowerPoint Presentation</vt:lpstr>
      <vt:lpstr>Regionų plėtros planų rengimas</vt:lpstr>
      <vt:lpstr>PowerPoint Presentation</vt:lpstr>
      <vt:lpstr> Marijampolės regiono integruota teritorijų vystymo programa</vt:lpstr>
      <vt:lpstr>2014-2020 m. periodu planuojamos įgyvendinti Vidaus reikalų ministerijos regioninio planavimo infrastruktūros gerinimo priemonės</vt:lpstr>
      <vt:lpstr>2014-2020 m. Vidaus reikalų ministerijos administruojamos infrastruktūros gerinimo priemonės</vt:lpstr>
      <vt:lpstr>2014-2020 m. periodu planuojamos įgyvendinti Vidaus reikalų ministerijos regioninio planavimo paslaugų teikimo kokybės gerinimo priemonės </vt:lpstr>
      <vt:lpstr>2014-2020 m. periodu planuojamos įgyvendinti Aplinkos ministerijos regioninio planavimo priemonės (I)</vt:lpstr>
      <vt:lpstr>2014-2020 m. periodu planuojamos įgyvendinti Aplinkos ministerijos regioninio planavimo priemonės (II)</vt:lpstr>
      <vt:lpstr>2014-2020 m. periodu planuojamos įgyvendinti Kultūros ministerijos regioninio planavimo priemonės</vt:lpstr>
      <vt:lpstr>2014-2020 m. periodu planuojamos įgyvendinti Socialinės  apsaugos ir darbo ministerijos regioninio planavimo priemonės</vt:lpstr>
      <vt:lpstr>2014-2020 m. periodu planuojamos įgyvendinti Sveikatos apsaugos ministerijos regioninio planavimo priemonės</vt:lpstr>
      <vt:lpstr>2014-2020 m. periodu planuojamos įgyvendinti Susisiekimo ministerijos regioninio planavimo priemonės (I)</vt:lpstr>
      <vt:lpstr>2014-2020 m. periodu planuojamos įgyvendinti Susisiekimo ministerijos regioninio planavimo priemonės (II)</vt:lpstr>
      <vt:lpstr>2014-2020 m. periodu planuojamos įgyvendinti Švietimo ir mokslo ministerijos regioninio planavimo priemonės</vt:lpstr>
      <vt:lpstr>2014-2020 m. periodu planuojamos įgyvendinti Ūkio ministerijos regioninio planavimo priemonės</vt:lpstr>
      <vt:lpstr>Svarbiausi darbai artimiausiu metu</vt:lpstr>
      <vt:lpstr>Ačiū už dėmesį!</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Skaidrė 1</dc:title>
  <dc:creator>andrius valickas</dc:creator>
  <cp:lastModifiedBy>Arūnas Plikšnys</cp:lastModifiedBy>
  <cp:revision>1499</cp:revision>
  <cp:lastPrinted>2015-07-23T12:38:05Z</cp:lastPrinted>
  <dcterms:created xsi:type="dcterms:W3CDTF">2010-02-04T07:07:58Z</dcterms:created>
  <dcterms:modified xsi:type="dcterms:W3CDTF">2015-07-23T12:47:03Z</dcterms:modified>
</cp:coreProperties>
</file>